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57" r:id="rId3"/>
    <p:sldId id="284" r:id="rId4"/>
    <p:sldId id="271" r:id="rId5"/>
    <p:sldId id="280" r:id="rId6"/>
    <p:sldId id="281" r:id="rId7"/>
    <p:sldId id="282" r:id="rId8"/>
    <p:sldId id="283" r:id="rId9"/>
    <p:sldId id="266" r:id="rId10"/>
    <p:sldId id="268" r:id="rId11"/>
    <p:sldId id="272" r:id="rId12"/>
    <p:sldId id="259" r:id="rId13"/>
    <p:sldId id="260" r:id="rId14"/>
    <p:sldId id="263" r:id="rId15"/>
    <p:sldId id="264" r:id="rId16"/>
    <p:sldId id="265" r:id="rId17"/>
    <p:sldId id="273" r:id="rId18"/>
    <p:sldId id="269" r:id="rId19"/>
    <p:sldId id="274" r:id="rId20"/>
    <p:sldId id="270" r:id="rId21"/>
    <p:sldId id="275" r:id="rId22"/>
    <p:sldId id="276" r:id="rId23"/>
    <p:sldId id="277" r:id="rId24"/>
    <p:sldId id="279" r:id="rId25"/>
    <p:sldId id="262" r:id="rId26"/>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2790"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5997A-9FF7-45C5-BE90-6618E5007834}" type="doc">
      <dgm:prSet loTypeId="urn:microsoft.com/office/officeart/2005/8/layout/hProcess7#1" loCatId="process" qsTypeId="urn:microsoft.com/office/officeart/2005/8/quickstyle/simple1" qsCatId="simple" csTypeId="urn:microsoft.com/office/officeart/2005/8/colors/accent1_2" csCatId="accent1" phldr="1"/>
      <dgm:spPr/>
      <dgm:t>
        <a:bodyPr/>
        <a:lstStyle/>
        <a:p>
          <a:endParaRPr lang="es-CO"/>
        </a:p>
      </dgm:t>
    </dgm:pt>
    <dgm:pt modelId="{19577E25-39CE-4E33-8CE8-A502EA8C1095}">
      <dgm:prSet phldrT="[Texto]" custT="1"/>
      <dgm:spPr/>
      <dgm:t>
        <a:bodyPr/>
        <a:lstStyle/>
        <a:p>
          <a:pPr algn="ctr"/>
          <a:endParaRPr lang="es-CO" sz="1800" b="1" dirty="0" smtClean="0"/>
        </a:p>
        <a:p>
          <a:pPr algn="ctr"/>
          <a:endParaRPr lang="es-CO" sz="1800" b="1" dirty="0" smtClean="0"/>
        </a:p>
        <a:p>
          <a:pPr algn="ctr"/>
          <a:r>
            <a:rPr lang="es-CO" sz="1800" b="1" dirty="0" smtClean="0"/>
            <a:t>El cuidado se ha extendido del terreno </a:t>
          </a:r>
          <a:r>
            <a:rPr lang="es-CO" sz="1800" b="1" dirty="0" smtClean="0">
              <a:effectLst>
                <a:outerShdw blurRad="38100" dist="38100" dir="2700000" algn="tl">
                  <a:srgbClr val="000000">
                    <a:alpha val="43137"/>
                  </a:srgbClr>
                </a:outerShdw>
              </a:effectLst>
            </a:rPr>
            <a:t>de la teoría moral de las emociones</a:t>
          </a:r>
          <a:endParaRPr lang="es-CO" sz="1800" b="1" dirty="0">
            <a:effectLst>
              <a:outerShdw blurRad="38100" dist="38100" dir="2700000" algn="tl">
                <a:srgbClr val="000000">
                  <a:alpha val="43137"/>
                </a:srgbClr>
              </a:outerShdw>
            </a:effectLst>
          </a:endParaRPr>
        </a:p>
      </dgm:t>
    </dgm:pt>
    <dgm:pt modelId="{FBB70563-197A-47B0-B3FE-5182D7F56BEB}" type="parTrans" cxnId="{67F49411-E6F4-46DC-A347-8FCC13425278}">
      <dgm:prSet/>
      <dgm:spPr/>
      <dgm:t>
        <a:bodyPr/>
        <a:lstStyle/>
        <a:p>
          <a:endParaRPr lang="es-CO"/>
        </a:p>
      </dgm:t>
    </dgm:pt>
    <dgm:pt modelId="{BA908DA6-46D0-4C85-B9FF-1BE5A5F5883A}" type="sibTrans" cxnId="{67F49411-E6F4-46DC-A347-8FCC13425278}">
      <dgm:prSet/>
      <dgm:spPr/>
      <dgm:t>
        <a:bodyPr/>
        <a:lstStyle/>
        <a:p>
          <a:endParaRPr lang="es-CO"/>
        </a:p>
      </dgm:t>
    </dgm:pt>
    <dgm:pt modelId="{9DB813CF-6A5B-4611-9CB1-DAB85207EEFA}">
      <dgm:prSet phldrT="[Texto]" custT="1"/>
      <dgm:spPr/>
      <dgm:t>
        <a:bodyPr/>
        <a:lstStyle/>
        <a:p>
          <a:pPr algn="l"/>
          <a:r>
            <a:rPr lang="es-CO" sz="1800" b="1" dirty="0" smtClean="0">
              <a:effectLst>
                <a:outerShdw blurRad="38100" dist="38100" dir="2700000" algn="tl">
                  <a:srgbClr val="000000">
                    <a:alpha val="43137"/>
                  </a:srgbClr>
                </a:outerShdw>
              </a:effectLst>
            </a:rPr>
            <a:t>Teoría política plenamente madura. </a:t>
          </a:r>
          <a:r>
            <a:rPr lang="es-CO" sz="1800" b="1" dirty="0" smtClean="0"/>
            <a:t>Se incluyen valores democráticos como:</a:t>
          </a:r>
        </a:p>
        <a:p>
          <a:pPr algn="l"/>
          <a:r>
            <a:rPr lang="es-CO" sz="1800" b="1" dirty="0" smtClean="0"/>
            <a:t>Aptitud de respuesta</a:t>
          </a:r>
        </a:p>
        <a:p>
          <a:pPr algn="l"/>
          <a:r>
            <a:rPr lang="es-CO" sz="1800" b="1" dirty="0" smtClean="0"/>
            <a:t>Responsabilidad</a:t>
          </a:r>
        </a:p>
        <a:p>
          <a:pPr algn="l"/>
          <a:r>
            <a:rPr lang="es-CO" sz="1800" b="1" dirty="0" smtClean="0"/>
            <a:t>Respeto por la alteridad</a:t>
          </a:r>
        </a:p>
        <a:p>
          <a:pPr algn="l"/>
          <a:r>
            <a:rPr lang="es-CO" sz="1800" b="1" dirty="0" smtClean="0"/>
            <a:t>La diversidad</a:t>
          </a:r>
        </a:p>
        <a:p>
          <a:pPr algn="l"/>
          <a:r>
            <a:rPr lang="es-CO" sz="1800" b="1" dirty="0" smtClean="0"/>
            <a:t>Resolución pacífica de conflictos</a:t>
          </a:r>
        </a:p>
        <a:p>
          <a:pPr algn="l"/>
          <a:endParaRPr lang="es-CO" sz="1800" b="1" dirty="0"/>
        </a:p>
      </dgm:t>
    </dgm:pt>
    <dgm:pt modelId="{3BA9E093-DAD4-4E1B-8F89-FDD879E1699F}" type="parTrans" cxnId="{92FDB079-B291-4AAE-A9F4-AA3A47711469}">
      <dgm:prSet/>
      <dgm:spPr/>
      <dgm:t>
        <a:bodyPr/>
        <a:lstStyle/>
        <a:p>
          <a:endParaRPr lang="es-CO"/>
        </a:p>
      </dgm:t>
    </dgm:pt>
    <dgm:pt modelId="{462D3EE2-BB94-4090-B9B5-56BC3C5574EE}" type="sibTrans" cxnId="{92FDB079-B291-4AAE-A9F4-AA3A47711469}">
      <dgm:prSet/>
      <dgm:spPr/>
      <dgm:t>
        <a:bodyPr/>
        <a:lstStyle/>
        <a:p>
          <a:endParaRPr lang="es-CO"/>
        </a:p>
      </dgm:t>
    </dgm:pt>
    <dgm:pt modelId="{0411D5A7-C891-4568-9E61-13A984B4AF9A}" type="pres">
      <dgm:prSet presAssocID="{5DD5997A-9FF7-45C5-BE90-6618E5007834}" presName="Name0" presStyleCnt="0">
        <dgm:presLayoutVars>
          <dgm:dir/>
          <dgm:animLvl val="lvl"/>
          <dgm:resizeHandles val="exact"/>
        </dgm:presLayoutVars>
      </dgm:prSet>
      <dgm:spPr/>
      <dgm:t>
        <a:bodyPr/>
        <a:lstStyle/>
        <a:p>
          <a:endParaRPr lang="es-CO"/>
        </a:p>
      </dgm:t>
    </dgm:pt>
    <dgm:pt modelId="{34883283-5CD9-43DD-9125-8C52483AACD4}" type="pres">
      <dgm:prSet presAssocID="{19577E25-39CE-4E33-8CE8-A502EA8C1095}" presName="compositeNode" presStyleCnt="0">
        <dgm:presLayoutVars>
          <dgm:bulletEnabled val="1"/>
        </dgm:presLayoutVars>
      </dgm:prSet>
      <dgm:spPr/>
    </dgm:pt>
    <dgm:pt modelId="{5174D419-AB3D-41A0-ABFC-25891136F5F1}" type="pres">
      <dgm:prSet presAssocID="{19577E25-39CE-4E33-8CE8-A502EA8C1095}" presName="bgRect" presStyleLbl="node1" presStyleIdx="0" presStyleCnt="2" custAng="5400000" custScaleY="79994"/>
      <dgm:spPr/>
      <dgm:t>
        <a:bodyPr/>
        <a:lstStyle/>
        <a:p>
          <a:endParaRPr lang="es-CO"/>
        </a:p>
      </dgm:t>
    </dgm:pt>
    <dgm:pt modelId="{4199880B-77E5-4ED2-A589-6FF024AB4853}" type="pres">
      <dgm:prSet presAssocID="{19577E25-39CE-4E33-8CE8-A502EA8C1095}" presName="parentNode" presStyleLbl="node1" presStyleIdx="0" presStyleCnt="2">
        <dgm:presLayoutVars>
          <dgm:chMax val="0"/>
          <dgm:bulletEnabled val="1"/>
        </dgm:presLayoutVars>
      </dgm:prSet>
      <dgm:spPr/>
      <dgm:t>
        <a:bodyPr/>
        <a:lstStyle/>
        <a:p>
          <a:endParaRPr lang="es-CO"/>
        </a:p>
      </dgm:t>
    </dgm:pt>
    <dgm:pt modelId="{A18DB0B1-D01B-4B3C-A9D6-1EFFB27FDA7F}" type="pres">
      <dgm:prSet presAssocID="{BA908DA6-46D0-4C85-B9FF-1BE5A5F5883A}" presName="hSp" presStyleCnt="0"/>
      <dgm:spPr/>
    </dgm:pt>
    <dgm:pt modelId="{F5395E1E-B9D8-4861-8733-C8C84F74CA54}" type="pres">
      <dgm:prSet presAssocID="{BA908DA6-46D0-4C85-B9FF-1BE5A5F5883A}" presName="vProcSp" presStyleCnt="0"/>
      <dgm:spPr/>
    </dgm:pt>
    <dgm:pt modelId="{6CBB09F7-5D82-4349-A2C2-A2D016C8F369}" type="pres">
      <dgm:prSet presAssocID="{BA908DA6-46D0-4C85-B9FF-1BE5A5F5883A}" presName="vSp1" presStyleCnt="0"/>
      <dgm:spPr/>
    </dgm:pt>
    <dgm:pt modelId="{2D9A53EF-CCB3-4A06-AC08-DAE36CE53A11}" type="pres">
      <dgm:prSet presAssocID="{BA908DA6-46D0-4C85-B9FF-1BE5A5F5883A}" presName="simulatedConn" presStyleLbl="solidFgAcc1" presStyleIdx="0" presStyleCnt="1"/>
      <dgm:spPr/>
    </dgm:pt>
    <dgm:pt modelId="{E803263A-2715-44BF-9AAF-0662AF3E8BBB}" type="pres">
      <dgm:prSet presAssocID="{BA908DA6-46D0-4C85-B9FF-1BE5A5F5883A}" presName="vSp2" presStyleCnt="0"/>
      <dgm:spPr/>
    </dgm:pt>
    <dgm:pt modelId="{B0955A61-EBD6-49A9-B888-214C14A35A5D}" type="pres">
      <dgm:prSet presAssocID="{BA908DA6-46D0-4C85-B9FF-1BE5A5F5883A}" presName="sibTrans" presStyleCnt="0"/>
      <dgm:spPr/>
    </dgm:pt>
    <dgm:pt modelId="{6A64CB29-2E76-4639-9552-4909DEB52AD6}" type="pres">
      <dgm:prSet presAssocID="{9DB813CF-6A5B-4611-9CB1-DAB85207EEFA}" presName="compositeNode" presStyleCnt="0">
        <dgm:presLayoutVars>
          <dgm:bulletEnabled val="1"/>
        </dgm:presLayoutVars>
      </dgm:prSet>
      <dgm:spPr/>
    </dgm:pt>
    <dgm:pt modelId="{E0EE2F96-6449-41E1-BCB7-55525B6DA21C}" type="pres">
      <dgm:prSet presAssocID="{9DB813CF-6A5B-4611-9CB1-DAB85207EEFA}" presName="bgRect" presStyleLbl="node1" presStyleIdx="1" presStyleCnt="2" custAng="5400000" custScaleX="123737" custScaleY="100931" custLinFactNeighborX="823" custLinFactNeighborY="-3526"/>
      <dgm:spPr/>
      <dgm:t>
        <a:bodyPr/>
        <a:lstStyle/>
        <a:p>
          <a:endParaRPr lang="es-CO"/>
        </a:p>
      </dgm:t>
    </dgm:pt>
    <dgm:pt modelId="{08D476B5-5504-4013-9770-4E60F86086C6}" type="pres">
      <dgm:prSet presAssocID="{9DB813CF-6A5B-4611-9CB1-DAB85207EEFA}" presName="parentNode" presStyleLbl="node1" presStyleIdx="1" presStyleCnt="2">
        <dgm:presLayoutVars>
          <dgm:chMax val="0"/>
          <dgm:bulletEnabled val="1"/>
        </dgm:presLayoutVars>
      </dgm:prSet>
      <dgm:spPr/>
      <dgm:t>
        <a:bodyPr/>
        <a:lstStyle/>
        <a:p>
          <a:endParaRPr lang="es-CO"/>
        </a:p>
      </dgm:t>
    </dgm:pt>
  </dgm:ptLst>
  <dgm:cxnLst>
    <dgm:cxn modelId="{1B9BF884-85DE-4BDC-8252-E97C0FBE6396}" type="presOf" srcId="{9DB813CF-6A5B-4611-9CB1-DAB85207EEFA}" destId="{08D476B5-5504-4013-9770-4E60F86086C6}" srcOrd="1" destOrd="0" presId="urn:microsoft.com/office/officeart/2005/8/layout/hProcess7#1"/>
    <dgm:cxn modelId="{CDAA3A98-38CF-4490-847F-5173F3AE2827}" type="presOf" srcId="{5DD5997A-9FF7-45C5-BE90-6618E5007834}" destId="{0411D5A7-C891-4568-9E61-13A984B4AF9A}" srcOrd="0" destOrd="0" presId="urn:microsoft.com/office/officeart/2005/8/layout/hProcess7#1"/>
    <dgm:cxn modelId="{AE39FDC4-BE2E-430F-8D2F-2E75DFBF709D}" type="presOf" srcId="{19577E25-39CE-4E33-8CE8-A502EA8C1095}" destId="{4199880B-77E5-4ED2-A589-6FF024AB4853}" srcOrd="1" destOrd="0" presId="urn:microsoft.com/office/officeart/2005/8/layout/hProcess7#1"/>
    <dgm:cxn modelId="{67F49411-E6F4-46DC-A347-8FCC13425278}" srcId="{5DD5997A-9FF7-45C5-BE90-6618E5007834}" destId="{19577E25-39CE-4E33-8CE8-A502EA8C1095}" srcOrd="0" destOrd="0" parTransId="{FBB70563-197A-47B0-B3FE-5182D7F56BEB}" sibTransId="{BA908DA6-46D0-4C85-B9FF-1BE5A5F5883A}"/>
    <dgm:cxn modelId="{92FDB079-B291-4AAE-A9F4-AA3A47711469}" srcId="{5DD5997A-9FF7-45C5-BE90-6618E5007834}" destId="{9DB813CF-6A5B-4611-9CB1-DAB85207EEFA}" srcOrd="1" destOrd="0" parTransId="{3BA9E093-DAD4-4E1B-8F89-FDD879E1699F}" sibTransId="{462D3EE2-BB94-4090-B9B5-56BC3C5574EE}"/>
    <dgm:cxn modelId="{4EC2AB78-5952-49B0-A548-C7F67EAFE974}" type="presOf" srcId="{19577E25-39CE-4E33-8CE8-A502EA8C1095}" destId="{5174D419-AB3D-41A0-ABFC-25891136F5F1}" srcOrd="0" destOrd="0" presId="urn:microsoft.com/office/officeart/2005/8/layout/hProcess7#1"/>
    <dgm:cxn modelId="{42C9D7CA-7493-4CCB-B25C-E687A0034352}" type="presOf" srcId="{9DB813CF-6A5B-4611-9CB1-DAB85207EEFA}" destId="{E0EE2F96-6449-41E1-BCB7-55525B6DA21C}" srcOrd="0" destOrd="0" presId="urn:microsoft.com/office/officeart/2005/8/layout/hProcess7#1"/>
    <dgm:cxn modelId="{0E43E7EC-B704-4CC4-940C-663420F29DF1}" type="presParOf" srcId="{0411D5A7-C891-4568-9E61-13A984B4AF9A}" destId="{34883283-5CD9-43DD-9125-8C52483AACD4}" srcOrd="0" destOrd="0" presId="urn:microsoft.com/office/officeart/2005/8/layout/hProcess7#1"/>
    <dgm:cxn modelId="{60CCC5CB-083C-4F31-A147-DC50AEA988E9}" type="presParOf" srcId="{34883283-5CD9-43DD-9125-8C52483AACD4}" destId="{5174D419-AB3D-41A0-ABFC-25891136F5F1}" srcOrd="0" destOrd="0" presId="urn:microsoft.com/office/officeart/2005/8/layout/hProcess7#1"/>
    <dgm:cxn modelId="{ADCD61FF-E3C0-4B9A-B1F8-4C3CE01E431D}" type="presParOf" srcId="{34883283-5CD9-43DD-9125-8C52483AACD4}" destId="{4199880B-77E5-4ED2-A589-6FF024AB4853}" srcOrd="1" destOrd="0" presId="urn:microsoft.com/office/officeart/2005/8/layout/hProcess7#1"/>
    <dgm:cxn modelId="{1B237726-3CFA-4124-AB0F-3E1D90AA13FF}" type="presParOf" srcId="{0411D5A7-C891-4568-9E61-13A984B4AF9A}" destId="{A18DB0B1-D01B-4B3C-A9D6-1EFFB27FDA7F}" srcOrd="1" destOrd="0" presId="urn:microsoft.com/office/officeart/2005/8/layout/hProcess7#1"/>
    <dgm:cxn modelId="{6690CC95-DEC6-4C3B-8AF6-D8FCD3137BF5}" type="presParOf" srcId="{0411D5A7-C891-4568-9E61-13A984B4AF9A}" destId="{F5395E1E-B9D8-4861-8733-C8C84F74CA54}" srcOrd="2" destOrd="0" presId="urn:microsoft.com/office/officeart/2005/8/layout/hProcess7#1"/>
    <dgm:cxn modelId="{E3597C24-15A6-4D1F-B06D-5478DC5B4006}" type="presParOf" srcId="{F5395E1E-B9D8-4861-8733-C8C84F74CA54}" destId="{6CBB09F7-5D82-4349-A2C2-A2D016C8F369}" srcOrd="0" destOrd="0" presId="urn:microsoft.com/office/officeart/2005/8/layout/hProcess7#1"/>
    <dgm:cxn modelId="{84031C0E-79B5-4D93-9139-0D47FAEF7A1F}" type="presParOf" srcId="{F5395E1E-B9D8-4861-8733-C8C84F74CA54}" destId="{2D9A53EF-CCB3-4A06-AC08-DAE36CE53A11}" srcOrd="1" destOrd="0" presId="urn:microsoft.com/office/officeart/2005/8/layout/hProcess7#1"/>
    <dgm:cxn modelId="{FB52A466-5391-4D3B-B574-B98955D12C81}" type="presParOf" srcId="{F5395E1E-B9D8-4861-8733-C8C84F74CA54}" destId="{E803263A-2715-44BF-9AAF-0662AF3E8BBB}" srcOrd="2" destOrd="0" presId="urn:microsoft.com/office/officeart/2005/8/layout/hProcess7#1"/>
    <dgm:cxn modelId="{B4198150-7278-483D-A886-DE92931BBDCB}" type="presParOf" srcId="{0411D5A7-C891-4568-9E61-13A984B4AF9A}" destId="{B0955A61-EBD6-49A9-B888-214C14A35A5D}" srcOrd="3" destOrd="0" presId="urn:microsoft.com/office/officeart/2005/8/layout/hProcess7#1"/>
    <dgm:cxn modelId="{8A151AE6-2107-43F2-B285-A1E8A4F4498D}" type="presParOf" srcId="{0411D5A7-C891-4568-9E61-13A984B4AF9A}" destId="{6A64CB29-2E76-4639-9552-4909DEB52AD6}" srcOrd="4" destOrd="0" presId="urn:microsoft.com/office/officeart/2005/8/layout/hProcess7#1"/>
    <dgm:cxn modelId="{7D23B343-E40A-4B99-84C7-DDFB8885D161}" type="presParOf" srcId="{6A64CB29-2E76-4639-9552-4909DEB52AD6}" destId="{E0EE2F96-6449-41E1-BCB7-55525B6DA21C}" srcOrd="0" destOrd="0" presId="urn:microsoft.com/office/officeart/2005/8/layout/hProcess7#1"/>
    <dgm:cxn modelId="{15A52DDE-47F3-4D54-9A28-3557DF0407AC}" type="presParOf" srcId="{6A64CB29-2E76-4639-9552-4909DEB52AD6}" destId="{08D476B5-5504-4013-9770-4E60F86086C6}" srcOrd="1"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D251FF-9BD3-4B6D-8E74-964F6C6F3580}" type="doc">
      <dgm:prSet loTypeId="urn:microsoft.com/office/officeart/2005/8/layout/rings+Icon" loCatId="officeonline" qsTypeId="urn:microsoft.com/office/officeart/2005/8/quickstyle/simple1" qsCatId="simple" csTypeId="urn:microsoft.com/office/officeart/2005/8/colors/colorful4" csCatId="colorful" phldr="1"/>
      <dgm:spPr>
        <a:scene3d>
          <a:camera prst="perspectiveFront" fov="5100000">
            <a:rot lat="0" lon="2100000" rev="0"/>
          </a:camera>
          <a:lightRig rig="flood" dir="t">
            <a:rot lat="0" lon="0" rev="13800000"/>
          </a:lightRig>
        </a:scene3d>
      </dgm:spPr>
      <dgm:t>
        <a:bodyPr/>
        <a:lstStyle/>
        <a:p>
          <a:endParaRPr lang="es-CO"/>
        </a:p>
      </dgm:t>
    </dgm:pt>
    <dgm:pt modelId="{E31B180C-59D1-4C74-B112-21A718305B49}">
      <dgm:prSet phldrT="[Texto]" custT="1"/>
      <dgm:spPr>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s-CO" sz="1600" noProof="0" dirty="0" smtClean="0"/>
            <a:t>Aumento de la población dependiente</a:t>
          </a:r>
          <a:endParaRPr lang="es-CO" sz="1600" noProof="0" dirty="0"/>
        </a:p>
      </dgm:t>
    </dgm:pt>
    <dgm:pt modelId="{35E38B78-98DC-41FE-A0DE-E8E102BFD365}" type="parTrans" cxnId="{B5051AE4-9EB8-42AF-A304-20875EAAFADF}">
      <dgm:prSet/>
      <dgm:spPr/>
      <dgm:t>
        <a:bodyPr/>
        <a:lstStyle/>
        <a:p>
          <a:endParaRPr lang="es-CO" sz="2000" noProof="0"/>
        </a:p>
      </dgm:t>
    </dgm:pt>
    <dgm:pt modelId="{717AC904-D385-4FA3-8BC1-B4AAE49F3AA3}" type="sibTrans" cxnId="{B5051AE4-9EB8-42AF-A304-20875EAAFADF}">
      <dgm:prSet/>
      <dgm:spPr/>
      <dgm:t>
        <a:bodyPr/>
        <a:lstStyle/>
        <a:p>
          <a:endParaRPr lang="es-CO" sz="2000" noProof="0"/>
        </a:p>
      </dgm:t>
    </dgm:pt>
    <dgm:pt modelId="{7624E37A-DB33-40A6-9E75-BBCD8052209E}">
      <dgm:prSet phldrT="[Texto]" custT="1"/>
      <dgm:spPr>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s-CO" sz="1400" noProof="0" dirty="0" smtClean="0"/>
            <a:t>Aumento generalizado de la actividad económica de las mujeres </a:t>
          </a:r>
        </a:p>
        <a:p>
          <a:r>
            <a:rPr lang="en-US" sz="1400" noProof="0" dirty="0" smtClean="0"/>
            <a:t>(</a:t>
          </a:r>
          <a:r>
            <a:rPr lang="en-US" sz="1400" noProof="0" dirty="0" err="1" smtClean="0"/>
            <a:t>trabajadoras</a:t>
          </a:r>
          <a:r>
            <a:rPr lang="en-US" sz="1400" noProof="0" dirty="0" smtClean="0"/>
            <a:t> – </a:t>
          </a:r>
          <a:r>
            <a:rPr lang="en-US" sz="1400" noProof="0" dirty="0" err="1" smtClean="0"/>
            <a:t>madres</a:t>
          </a:r>
          <a:r>
            <a:rPr lang="en-US" sz="1400" noProof="0" dirty="0" smtClean="0"/>
            <a:t>)</a:t>
          </a:r>
          <a:endParaRPr lang="es-CO" sz="1400" noProof="0" dirty="0"/>
        </a:p>
      </dgm:t>
    </dgm:pt>
    <dgm:pt modelId="{E1E16338-C1D8-434A-9ACB-5CB8D396B8BF}" type="parTrans" cxnId="{B691F7EC-24F1-4860-A06F-ADFDDCE1A61A}">
      <dgm:prSet/>
      <dgm:spPr/>
      <dgm:t>
        <a:bodyPr/>
        <a:lstStyle/>
        <a:p>
          <a:endParaRPr lang="es-CO" sz="2000" noProof="0"/>
        </a:p>
      </dgm:t>
    </dgm:pt>
    <dgm:pt modelId="{DC3A59FC-03D8-4028-9A4F-A64EFB29BD37}" type="sibTrans" cxnId="{B691F7EC-24F1-4860-A06F-ADFDDCE1A61A}">
      <dgm:prSet/>
      <dgm:spPr/>
      <dgm:t>
        <a:bodyPr/>
        <a:lstStyle/>
        <a:p>
          <a:endParaRPr lang="es-CO" sz="2000" noProof="0"/>
        </a:p>
      </dgm:t>
    </dgm:pt>
    <dgm:pt modelId="{2D0B8A36-A60C-494C-86D6-E3B164FD85FC}">
      <dgm:prSet phldrT="[Texto]" custT="1"/>
      <dgm:spPr>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s-CO" sz="1400" noProof="0" dirty="0" smtClean="0"/>
            <a:t>Elevación de nivel educativo de las mujeres</a:t>
          </a:r>
          <a:endParaRPr lang="es-CO" sz="1400" noProof="0" dirty="0"/>
        </a:p>
      </dgm:t>
    </dgm:pt>
    <dgm:pt modelId="{016A1073-31E2-4B77-8E82-63BE29F870F0}" type="parTrans" cxnId="{028A9742-6E11-4FC0-AD0E-83CE0EC1F73E}">
      <dgm:prSet/>
      <dgm:spPr/>
      <dgm:t>
        <a:bodyPr/>
        <a:lstStyle/>
        <a:p>
          <a:endParaRPr lang="es-CO" sz="2000" noProof="0"/>
        </a:p>
      </dgm:t>
    </dgm:pt>
    <dgm:pt modelId="{8E1C161B-790D-4DD6-80BC-0DA3CFBC2FE4}" type="sibTrans" cxnId="{028A9742-6E11-4FC0-AD0E-83CE0EC1F73E}">
      <dgm:prSet/>
      <dgm:spPr/>
      <dgm:t>
        <a:bodyPr/>
        <a:lstStyle/>
        <a:p>
          <a:endParaRPr lang="es-CO" sz="2000" noProof="0"/>
        </a:p>
      </dgm:t>
    </dgm:pt>
    <dgm:pt modelId="{79FFB1F0-F706-47CF-A3EA-499374DABC2D}" type="pres">
      <dgm:prSet presAssocID="{1FD251FF-9BD3-4B6D-8E74-964F6C6F3580}" presName="Name0" presStyleCnt="0">
        <dgm:presLayoutVars>
          <dgm:chMax val="7"/>
          <dgm:dir/>
          <dgm:resizeHandles val="exact"/>
        </dgm:presLayoutVars>
      </dgm:prSet>
      <dgm:spPr/>
      <dgm:t>
        <a:bodyPr/>
        <a:lstStyle/>
        <a:p>
          <a:endParaRPr lang="es-ES"/>
        </a:p>
      </dgm:t>
    </dgm:pt>
    <dgm:pt modelId="{2603FAE9-B432-4D58-A24C-AA49641A8524}" type="pres">
      <dgm:prSet presAssocID="{1FD251FF-9BD3-4B6D-8E74-964F6C6F3580}" presName="ellipse1" presStyleLbl="vennNode1" presStyleIdx="0" presStyleCnt="3">
        <dgm:presLayoutVars>
          <dgm:bulletEnabled val="1"/>
        </dgm:presLayoutVars>
      </dgm:prSet>
      <dgm:spPr/>
      <dgm:t>
        <a:bodyPr/>
        <a:lstStyle/>
        <a:p>
          <a:endParaRPr lang="es-CO"/>
        </a:p>
      </dgm:t>
    </dgm:pt>
    <dgm:pt modelId="{3645A710-92D4-4283-99F0-96F0320CFD50}" type="pres">
      <dgm:prSet presAssocID="{1FD251FF-9BD3-4B6D-8E74-964F6C6F3580}" presName="ellipse2" presStyleLbl="vennNode1" presStyleIdx="1" presStyleCnt="3">
        <dgm:presLayoutVars>
          <dgm:bulletEnabled val="1"/>
        </dgm:presLayoutVars>
      </dgm:prSet>
      <dgm:spPr/>
      <dgm:t>
        <a:bodyPr/>
        <a:lstStyle/>
        <a:p>
          <a:endParaRPr lang="es-CO"/>
        </a:p>
      </dgm:t>
    </dgm:pt>
    <dgm:pt modelId="{1F8B7A1E-8BD9-4DAC-A507-C4E09C17D95A}" type="pres">
      <dgm:prSet presAssocID="{1FD251FF-9BD3-4B6D-8E74-964F6C6F3580}" presName="ellipse3" presStyleLbl="vennNode1" presStyleIdx="2" presStyleCnt="3" custLinFactNeighborY="757">
        <dgm:presLayoutVars>
          <dgm:bulletEnabled val="1"/>
        </dgm:presLayoutVars>
      </dgm:prSet>
      <dgm:spPr/>
      <dgm:t>
        <a:bodyPr/>
        <a:lstStyle/>
        <a:p>
          <a:endParaRPr lang="es-CO"/>
        </a:p>
      </dgm:t>
    </dgm:pt>
  </dgm:ptLst>
  <dgm:cxnLst>
    <dgm:cxn modelId="{48F8DF49-9BCE-4B3B-8641-E6509C18A979}" type="presOf" srcId="{1FD251FF-9BD3-4B6D-8E74-964F6C6F3580}" destId="{79FFB1F0-F706-47CF-A3EA-499374DABC2D}" srcOrd="0" destOrd="0" presId="urn:microsoft.com/office/officeart/2005/8/layout/rings+Icon"/>
    <dgm:cxn modelId="{B691F7EC-24F1-4860-A06F-ADFDDCE1A61A}" srcId="{1FD251FF-9BD3-4B6D-8E74-964F6C6F3580}" destId="{7624E37A-DB33-40A6-9E75-BBCD8052209E}" srcOrd="1" destOrd="0" parTransId="{E1E16338-C1D8-434A-9ACB-5CB8D396B8BF}" sibTransId="{DC3A59FC-03D8-4028-9A4F-A64EFB29BD37}"/>
    <dgm:cxn modelId="{229C15BC-DD4E-48CE-81F8-B4F8C2A44A54}" type="presOf" srcId="{2D0B8A36-A60C-494C-86D6-E3B164FD85FC}" destId="{1F8B7A1E-8BD9-4DAC-A507-C4E09C17D95A}" srcOrd="0" destOrd="0" presId="urn:microsoft.com/office/officeart/2005/8/layout/rings+Icon"/>
    <dgm:cxn modelId="{9B9AE1DE-5CBC-4C4A-A43B-324FBC38FDDA}" type="presOf" srcId="{E31B180C-59D1-4C74-B112-21A718305B49}" destId="{2603FAE9-B432-4D58-A24C-AA49641A8524}" srcOrd="0" destOrd="0" presId="urn:microsoft.com/office/officeart/2005/8/layout/rings+Icon"/>
    <dgm:cxn modelId="{028A9742-6E11-4FC0-AD0E-83CE0EC1F73E}" srcId="{1FD251FF-9BD3-4B6D-8E74-964F6C6F3580}" destId="{2D0B8A36-A60C-494C-86D6-E3B164FD85FC}" srcOrd="2" destOrd="0" parTransId="{016A1073-31E2-4B77-8E82-63BE29F870F0}" sibTransId="{8E1C161B-790D-4DD6-80BC-0DA3CFBC2FE4}"/>
    <dgm:cxn modelId="{09E9CD97-FC25-4CFC-8CCA-2DDEF4161CA7}" type="presOf" srcId="{7624E37A-DB33-40A6-9E75-BBCD8052209E}" destId="{3645A710-92D4-4283-99F0-96F0320CFD50}" srcOrd="0" destOrd="0" presId="urn:microsoft.com/office/officeart/2005/8/layout/rings+Icon"/>
    <dgm:cxn modelId="{B5051AE4-9EB8-42AF-A304-20875EAAFADF}" srcId="{1FD251FF-9BD3-4B6D-8E74-964F6C6F3580}" destId="{E31B180C-59D1-4C74-B112-21A718305B49}" srcOrd="0" destOrd="0" parTransId="{35E38B78-98DC-41FE-A0DE-E8E102BFD365}" sibTransId="{717AC904-D385-4FA3-8BC1-B4AAE49F3AA3}"/>
    <dgm:cxn modelId="{779538C7-D54E-40E8-ABA7-C64FA86083E0}" type="presParOf" srcId="{79FFB1F0-F706-47CF-A3EA-499374DABC2D}" destId="{2603FAE9-B432-4D58-A24C-AA49641A8524}" srcOrd="0" destOrd="0" presId="urn:microsoft.com/office/officeart/2005/8/layout/rings+Icon"/>
    <dgm:cxn modelId="{583955B4-7924-4B8F-9756-59CCE1B09498}" type="presParOf" srcId="{79FFB1F0-F706-47CF-A3EA-499374DABC2D}" destId="{3645A710-92D4-4283-99F0-96F0320CFD50}" srcOrd="1" destOrd="0" presId="urn:microsoft.com/office/officeart/2005/8/layout/rings+Icon"/>
    <dgm:cxn modelId="{6A7F7D85-F516-4CD5-ACD8-BD6B07C9333B}" type="presParOf" srcId="{79FFB1F0-F706-47CF-A3EA-499374DABC2D}" destId="{1F8B7A1E-8BD9-4DAC-A507-C4E09C17D95A}"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69F3C3-AADE-491D-A514-51C4F183ABB6}" type="doc">
      <dgm:prSet loTypeId="urn:microsoft.com/office/officeart/2005/8/layout/gear1" loCatId="process" qsTypeId="urn:microsoft.com/office/officeart/2005/8/quickstyle/simple1" qsCatId="simple" csTypeId="urn:microsoft.com/office/officeart/2005/8/colors/colorful4" csCatId="colorful" phldr="1"/>
      <dgm:spPr/>
    </dgm:pt>
    <dgm:pt modelId="{007F436D-EA97-45CB-96D3-4AF8E67E60B6}">
      <dgm:prSet/>
      <dgm:spPr/>
      <dgm:t>
        <a:bodyPr/>
        <a:lstStyle/>
        <a:p>
          <a:r>
            <a:rPr lang="es-CO" b="1" dirty="0" smtClean="0">
              <a:solidFill>
                <a:schemeClr val="bg2">
                  <a:lumMod val="25000"/>
                </a:schemeClr>
              </a:solidFill>
            </a:rPr>
            <a:t>Construcción de los cuidados como problema público objeto de políticas</a:t>
          </a:r>
          <a:endParaRPr lang="es-CO" dirty="0">
            <a:solidFill>
              <a:schemeClr val="bg2">
                <a:lumMod val="25000"/>
              </a:schemeClr>
            </a:solidFill>
          </a:endParaRPr>
        </a:p>
      </dgm:t>
    </dgm:pt>
    <dgm:pt modelId="{33670884-A2F1-46DE-8A58-309FEBDE7A66}" type="parTrans" cxnId="{8A099D26-D7F1-4CF8-A28F-256E00747873}">
      <dgm:prSet/>
      <dgm:spPr/>
      <dgm:t>
        <a:bodyPr/>
        <a:lstStyle/>
        <a:p>
          <a:endParaRPr lang="es-CO"/>
        </a:p>
      </dgm:t>
    </dgm:pt>
    <dgm:pt modelId="{F2F1931C-C0D7-4E29-B88A-AA55D5C4A79B}" type="sibTrans" cxnId="{8A099D26-D7F1-4CF8-A28F-256E00747873}">
      <dgm:prSet/>
      <dgm:spPr/>
      <dgm:t>
        <a:bodyPr/>
        <a:lstStyle/>
        <a:p>
          <a:endParaRPr lang="es-CO"/>
        </a:p>
      </dgm:t>
    </dgm:pt>
    <dgm:pt modelId="{290BD219-2E59-4664-824C-2C5C3CCD314D}">
      <dgm:prSet phldrT="[Texto]" custT="1"/>
      <dgm:spPr/>
      <dgm:t>
        <a:bodyPr/>
        <a:lstStyle/>
        <a:p>
          <a:r>
            <a:rPr lang="es-CO" sz="1050" b="1" dirty="0" smtClean="0">
              <a:solidFill>
                <a:schemeClr val="bg2">
                  <a:lumMod val="25000"/>
                </a:schemeClr>
              </a:solidFill>
            </a:rPr>
            <a:t>Los cuidados constituyen un campo propio de las políticas hacia las familias</a:t>
          </a:r>
          <a:endParaRPr lang="es-CO" sz="1050" b="1" dirty="0">
            <a:solidFill>
              <a:schemeClr val="bg2">
                <a:lumMod val="25000"/>
              </a:schemeClr>
            </a:solidFill>
          </a:endParaRPr>
        </a:p>
      </dgm:t>
    </dgm:pt>
    <dgm:pt modelId="{AD50DE2D-E0D7-4070-BE48-057635472F8E}" type="parTrans" cxnId="{7150D1CE-D68F-46BF-972D-596B33486EE6}">
      <dgm:prSet/>
      <dgm:spPr/>
      <dgm:t>
        <a:bodyPr/>
        <a:lstStyle/>
        <a:p>
          <a:endParaRPr lang="es-CO"/>
        </a:p>
      </dgm:t>
    </dgm:pt>
    <dgm:pt modelId="{6923DAB3-43F3-4191-9D28-DB1D7299480C}" type="sibTrans" cxnId="{7150D1CE-D68F-46BF-972D-596B33486EE6}">
      <dgm:prSet/>
      <dgm:spPr/>
      <dgm:t>
        <a:bodyPr/>
        <a:lstStyle/>
        <a:p>
          <a:endParaRPr lang="es-CO"/>
        </a:p>
      </dgm:t>
    </dgm:pt>
    <dgm:pt modelId="{202F9B1C-FCE8-4538-967F-BE0CB8796E0A}">
      <dgm:prSet custT="1"/>
      <dgm:spPr/>
      <dgm:t>
        <a:bodyPr/>
        <a:lstStyle/>
        <a:p>
          <a:r>
            <a:rPr lang="es-CO" sz="1200" b="1" dirty="0" smtClean="0">
              <a:solidFill>
                <a:schemeClr val="bg2">
                  <a:lumMod val="25000"/>
                </a:schemeClr>
              </a:solidFill>
            </a:rPr>
            <a:t>Los cuidados contribuyen al bienestar social</a:t>
          </a:r>
          <a:endParaRPr lang="es-CO" sz="1200" b="1" dirty="0">
            <a:solidFill>
              <a:schemeClr val="bg2">
                <a:lumMod val="25000"/>
              </a:schemeClr>
            </a:solidFill>
          </a:endParaRPr>
        </a:p>
      </dgm:t>
    </dgm:pt>
    <dgm:pt modelId="{74C23CDA-6ED4-4672-AB63-3E890806A3B4}" type="parTrans" cxnId="{EC24724F-8BE6-4FF6-9D52-5397122E1816}">
      <dgm:prSet/>
      <dgm:spPr/>
      <dgm:t>
        <a:bodyPr/>
        <a:lstStyle/>
        <a:p>
          <a:endParaRPr lang="es-CO"/>
        </a:p>
      </dgm:t>
    </dgm:pt>
    <dgm:pt modelId="{A59AC687-393F-48B9-9548-67C1C6E97D9C}" type="sibTrans" cxnId="{EC24724F-8BE6-4FF6-9D52-5397122E1816}">
      <dgm:prSet/>
      <dgm:spPr/>
      <dgm:t>
        <a:bodyPr/>
        <a:lstStyle/>
        <a:p>
          <a:endParaRPr lang="es-CO"/>
        </a:p>
      </dgm:t>
    </dgm:pt>
    <dgm:pt modelId="{A0E502A3-C4A2-40EC-8A30-7AA17C3F1462}">
      <dgm:prSet/>
      <dgm:spPr/>
      <dgm:t>
        <a:bodyPr/>
        <a:lstStyle/>
        <a:p>
          <a:endParaRPr lang="es-CO" dirty="0"/>
        </a:p>
      </dgm:t>
    </dgm:pt>
    <dgm:pt modelId="{448CC467-16F4-45B7-AAE7-E1B10F5CC6BE}" type="parTrans" cxnId="{99EADE00-F43B-4612-9C71-86BB041D4FCD}">
      <dgm:prSet/>
      <dgm:spPr/>
      <dgm:t>
        <a:bodyPr/>
        <a:lstStyle/>
        <a:p>
          <a:endParaRPr lang="es-CO"/>
        </a:p>
      </dgm:t>
    </dgm:pt>
    <dgm:pt modelId="{05710703-8345-4704-9370-209FF80162A6}" type="sibTrans" cxnId="{99EADE00-F43B-4612-9C71-86BB041D4FCD}">
      <dgm:prSet/>
      <dgm:spPr/>
      <dgm:t>
        <a:bodyPr/>
        <a:lstStyle/>
        <a:p>
          <a:endParaRPr lang="es-CO"/>
        </a:p>
      </dgm:t>
    </dgm:pt>
    <dgm:pt modelId="{E829121E-C846-471C-9B70-6857C49A7F3A}" type="pres">
      <dgm:prSet presAssocID="{1F69F3C3-AADE-491D-A514-51C4F183ABB6}" presName="composite" presStyleCnt="0">
        <dgm:presLayoutVars>
          <dgm:chMax val="3"/>
          <dgm:animLvl val="lvl"/>
          <dgm:resizeHandles val="exact"/>
        </dgm:presLayoutVars>
      </dgm:prSet>
      <dgm:spPr/>
    </dgm:pt>
    <dgm:pt modelId="{F44A77E2-79F0-4D18-B198-50571FF5D565}" type="pres">
      <dgm:prSet presAssocID="{007F436D-EA97-45CB-96D3-4AF8E67E60B6}" presName="gear1" presStyleLbl="node1" presStyleIdx="0" presStyleCnt="3" custLinFactNeighborX="4811" custLinFactNeighborY="5164">
        <dgm:presLayoutVars>
          <dgm:chMax val="1"/>
          <dgm:bulletEnabled val="1"/>
        </dgm:presLayoutVars>
      </dgm:prSet>
      <dgm:spPr/>
      <dgm:t>
        <a:bodyPr/>
        <a:lstStyle/>
        <a:p>
          <a:endParaRPr lang="es-CO"/>
        </a:p>
      </dgm:t>
    </dgm:pt>
    <dgm:pt modelId="{C4B1C3E9-DDCF-4434-A2ED-7B59CE448B61}" type="pres">
      <dgm:prSet presAssocID="{007F436D-EA97-45CB-96D3-4AF8E67E60B6}" presName="gear1srcNode" presStyleLbl="node1" presStyleIdx="0" presStyleCnt="3"/>
      <dgm:spPr/>
      <dgm:t>
        <a:bodyPr/>
        <a:lstStyle/>
        <a:p>
          <a:endParaRPr lang="es-ES"/>
        </a:p>
      </dgm:t>
    </dgm:pt>
    <dgm:pt modelId="{21D97289-B7E7-4C97-A51C-2ADEFFE242F0}" type="pres">
      <dgm:prSet presAssocID="{007F436D-EA97-45CB-96D3-4AF8E67E60B6}" presName="gear1dstNode" presStyleLbl="node1" presStyleIdx="0" presStyleCnt="3"/>
      <dgm:spPr/>
      <dgm:t>
        <a:bodyPr/>
        <a:lstStyle/>
        <a:p>
          <a:endParaRPr lang="es-ES"/>
        </a:p>
      </dgm:t>
    </dgm:pt>
    <dgm:pt modelId="{7515F28C-5130-4679-B538-CD28B0A76689}" type="pres">
      <dgm:prSet presAssocID="{290BD219-2E59-4664-824C-2C5C3CCD314D}" presName="gear2" presStyleLbl="node1" presStyleIdx="1" presStyleCnt="3" custScaleX="121674" custScaleY="112089">
        <dgm:presLayoutVars>
          <dgm:chMax val="1"/>
          <dgm:bulletEnabled val="1"/>
        </dgm:presLayoutVars>
      </dgm:prSet>
      <dgm:spPr/>
      <dgm:t>
        <a:bodyPr/>
        <a:lstStyle/>
        <a:p>
          <a:endParaRPr lang="es-ES"/>
        </a:p>
      </dgm:t>
    </dgm:pt>
    <dgm:pt modelId="{E676A414-1E8B-4452-AD58-609B96340D9F}" type="pres">
      <dgm:prSet presAssocID="{290BD219-2E59-4664-824C-2C5C3CCD314D}" presName="gear2srcNode" presStyleLbl="node1" presStyleIdx="1" presStyleCnt="3"/>
      <dgm:spPr/>
      <dgm:t>
        <a:bodyPr/>
        <a:lstStyle/>
        <a:p>
          <a:endParaRPr lang="es-ES"/>
        </a:p>
      </dgm:t>
    </dgm:pt>
    <dgm:pt modelId="{A3A5B130-E5A4-478E-A459-4AC5AA1EC1CB}" type="pres">
      <dgm:prSet presAssocID="{290BD219-2E59-4664-824C-2C5C3CCD314D}" presName="gear2dstNode" presStyleLbl="node1" presStyleIdx="1" presStyleCnt="3"/>
      <dgm:spPr/>
      <dgm:t>
        <a:bodyPr/>
        <a:lstStyle/>
        <a:p>
          <a:endParaRPr lang="es-ES"/>
        </a:p>
      </dgm:t>
    </dgm:pt>
    <dgm:pt modelId="{CE7B37DB-5780-4F38-85AD-A2E85A050977}" type="pres">
      <dgm:prSet presAssocID="{202F9B1C-FCE8-4538-967F-BE0CB8796E0A}" presName="gear3" presStyleLbl="node1" presStyleIdx="2" presStyleCnt="3"/>
      <dgm:spPr/>
      <dgm:t>
        <a:bodyPr/>
        <a:lstStyle/>
        <a:p>
          <a:endParaRPr lang="es-CO"/>
        </a:p>
      </dgm:t>
    </dgm:pt>
    <dgm:pt modelId="{7E95BDC6-C45C-4CDA-ABC5-7F0EBB719562}" type="pres">
      <dgm:prSet presAssocID="{202F9B1C-FCE8-4538-967F-BE0CB8796E0A}" presName="gear3tx" presStyleLbl="node1" presStyleIdx="2" presStyleCnt="3">
        <dgm:presLayoutVars>
          <dgm:chMax val="1"/>
          <dgm:bulletEnabled val="1"/>
        </dgm:presLayoutVars>
      </dgm:prSet>
      <dgm:spPr/>
      <dgm:t>
        <a:bodyPr/>
        <a:lstStyle/>
        <a:p>
          <a:endParaRPr lang="es-CO"/>
        </a:p>
      </dgm:t>
    </dgm:pt>
    <dgm:pt modelId="{F335057F-DDF3-4C3C-8794-A6FDE0AC687E}" type="pres">
      <dgm:prSet presAssocID="{202F9B1C-FCE8-4538-967F-BE0CB8796E0A}" presName="gear3srcNode" presStyleLbl="node1" presStyleIdx="2" presStyleCnt="3"/>
      <dgm:spPr/>
      <dgm:t>
        <a:bodyPr/>
        <a:lstStyle/>
        <a:p>
          <a:endParaRPr lang="es-ES"/>
        </a:p>
      </dgm:t>
    </dgm:pt>
    <dgm:pt modelId="{5ECD0364-B1D0-4855-ACCF-8F3C497CC01F}" type="pres">
      <dgm:prSet presAssocID="{202F9B1C-FCE8-4538-967F-BE0CB8796E0A}" presName="gear3dstNode" presStyleLbl="node1" presStyleIdx="2" presStyleCnt="3"/>
      <dgm:spPr/>
      <dgm:t>
        <a:bodyPr/>
        <a:lstStyle/>
        <a:p>
          <a:endParaRPr lang="es-ES"/>
        </a:p>
      </dgm:t>
    </dgm:pt>
    <dgm:pt modelId="{519E764A-1045-48E0-AA50-85751997F87E}" type="pres">
      <dgm:prSet presAssocID="{F2F1931C-C0D7-4E29-B88A-AA55D5C4A79B}" presName="connector1" presStyleLbl="sibTrans2D1" presStyleIdx="0" presStyleCnt="3"/>
      <dgm:spPr/>
      <dgm:t>
        <a:bodyPr/>
        <a:lstStyle/>
        <a:p>
          <a:endParaRPr lang="es-ES"/>
        </a:p>
      </dgm:t>
    </dgm:pt>
    <dgm:pt modelId="{3CEAABDB-F86F-4C3B-A27C-AAD69FD9C1BE}" type="pres">
      <dgm:prSet presAssocID="{6923DAB3-43F3-4191-9D28-DB1D7299480C}" presName="connector2" presStyleLbl="sibTrans2D1" presStyleIdx="1" presStyleCnt="3"/>
      <dgm:spPr/>
      <dgm:t>
        <a:bodyPr/>
        <a:lstStyle/>
        <a:p>
          <a:endParaRPr lang="es-ES"/>
        </a:p>
      </dgm:t>
    </dgm:pt>
    <dgm:pt modelId="{74F2DF05-1114-41FB-A60E-78566A1125D6}" type="pres">
      <dgm:prSet presAssocID="{A59AC687-393F-48B9-9548-67C1C6E97D9C}" presName="connector3" presStyleLbl="sibTrans2D1" presStyleIdx="2" presStyleCnt="3"/>
      <dgm:spPr/>
      <dgm:t>
        <a:bodyPr/>
        <a:lstStyle/>
        <a:p>
          <a:endParaRPr lang="es-ES"/>
        </a:p>
      </dgm:t>
    </dgm:pt>
  </dgm:ptLst>
  <dgm:cxnLst>
    <dgm:cxn modelId="{A9404A32-9D0B-4A48-B44C-6EC134A19F90}" type="presOf" srcId="{007F436D-EA97-45CB-96D3-4AF8E67E60B6}" destId="{21D97289-B7E7-4C97-A51C-2ADEFFE242F0}" srcOrd="2" destOrd="0" presId="urn:microsoft.com/office/officeart/2005/8/layout/gear1"/>
    <dgm:cxn modelId="{7FC76AE4-93B8-4F4A-8FDB-B5AC159BDDB9}" type="presOf" srcId="{202F9B1C-FCE8-4538-967F-BE0CB8796E0A}" destId="{5ECD0364-B1D0-4855-ACCF-8F3C497CC01F}" srcOrd="3" destOrd="0" presId="urn:microsoft.com/office/officeart/2005/8/layout/gear1"/>
    <dgm:cxn modelId="{5F8E6E25-CB21-4E9A-9FEE-C7620E1CA292}" type="presOf" srcId="{A59AC687-393F-48B9-9548-67C1C6E97D9C}" destId="{74F2DF05-1114-41FB-A60E-78566A1125D6}" srcOrd="0" destOrd="0" presId="urn:microsoft.com/office/officeart/2005/8/layout/gear1"/>
    <dgm:cxn modelId="{37C9CC0D-D239-4485-9BAC-6B128EED0E9C}" type="presOf" srcId="{202F9B1C-FCE8-4538-967F-BE0CB8796E0A}" destId="{CE7B37DB-5780-4F38-85AD-A2E85A050977}" srcOrd="0" destOrd="0" presId="urn:microsoft.com/office/officeart/2005/8/layout/gear1"/>
    <dgm:cxn modelId="{5B52B989-8802-4ECD-9363-74DE34CEC048}" type="presOf" srcId="{007F436D-EA97-45CB-96D3-4AF8E67E60B6}" destId="{C4B1C3E9-DDCF-4434-A2ED-7B59CE448B61}" srcOrd="1" destOrd="0" presId="urn:microsoft.com/office/officeart/2005/8/layout/gear1"/>
    <dgm:cxn modelId="{7150D1CE-D68F-46BF-972D-596B33486EE6}" srcId="{1F69F3C3-AADE-491D-A514-51C4F183ABB6}" destId="{290BD219-2E59-4664-824C-2C5C3CCD314D}" srcOrd="1" destOrd="0" parTransId="{AD50DE2D-E0D7-4070-BE48-057635472F8E}" sibTransId="{6923DAB3-43F3-4191-9D28-DB1D7299480C}"/>
    <dgm:cxn modelId="{B4438022-017F-4355-A324-0C8B30EC8F74}" type="presOf" srcId="{202F9B1C-FCE8-4538-967F-BE0CB8796E0A}" destId="{7E95BDC6-C45C-4CDA-ABC5-7F0EBB719562}" srcOrd="1" destOrd="0" presId="urn:microsoft.com/office/officeart/2005/8/layout/gear1"/>
    <dgm:cxn modelId="{F8CF66E1-A198-46D3-8779-6599C2233BF3}" type="presOf" srcId="{290BD219-2E59-4664-824C-2C5C3CCD314D}" destId="{A3A5B130-E5A4-478E-A459-4AC5AA1EC1CB}" srcOrd="2" destOrd="0" presId="urn:microsoft.com/office/officeart/2005/8/layout/gear1"/>
    <dgm:cxn modelId="{8531BB6C-AEF2-4DFA-8F29-21F3793695A9}" type="presOf" srcId="{202F9B1C-FCE8-4538-967F-BE0CB8796E0A}" destId="{F335057F-DDF3-4C3C-8794-A6FDE0AC687E}" srcOrd="2" destOrd="0" presId="urn:microsoft.com/office/officeart/2005/8/layout/gear1"/>
    <dgm:cxn modelId="{D3135B67-C7B6-4C6C-82D0-8EEBB82B793C}" type="presOf" srcId="{290BD219-2E59-4664-824C-2C5C3CCD314D}" destId="{7515F28C-5130-4679-B538-CD28B0A76689}" srcOrd="0" destOrd="0" presId="urn:microsoft.com/office/officeart/2005/8/layout/gear1"/>
    <dgm:cxn modelId="{8A099D26-D7F1-4CF8-A28F-256E00747873}" srcId="{1F69F3C3-AADE-491D-A514-51C4F183ABB6}" destId="{007F436D-EA97-45CB-96D3-4AF8E67E60B6}" srcOrd="0" destOrd="0" parTransId="{33670884-A2F1-46DE-8A58-309FEBDE7A66}" sibTransId="{F2F1931C-C0D7-4E29-B88A-AA55D5C4A79B}"/>
    <dgm:cxn modelId="{41B32883-AAD1-4B01-B95B-2BDC310F7074}" type="presOf" srcId="{1F69F3C3-AADE-491D-A514-51C4F183ABB6}" destId="{E829121E-C846-471C-9B70-6857C49A7F3A}" srcOrd="0" destOrd="0" presId="urn:microsoft.com/office/officeart/2005/8/layout/gear1"/>
    <dgm:cxn modelId="{2210549A-1652-418F-BAE2-01CFB2FA7067}" type="presOf" srcId="{6923DAB3-43F3-4191-9D28-DB1D7299480C}" destId="{3CEAABDB-F86F-4C3B-A27C-AAD69FD9C1BE}" srcOrd="0" destOrd="0" presId="urn:microsoft.com/office/officeart/2005/8/layout/gear1"/>
    <dgm:cxn modelId="{5F116A27-2228-4C24-875A-EF1C42401EA2}" type="presOf" srcId="{290BD219-2E59-4664-824C-2C5C3CCD314D}" destId="{E676A414-1E8B-4452-AD58-609B96340D9F}" srcOrd="1" destOrd="0" presId="urn:microsoft.com/office/officeart/2005/8/layout/gear1"/>
    <dgm:cxn modelId="{ABD4A03F-9311-451E-AD46-9B898EBF552D}" type="presOf" srcId="{007F436D-EA97-45CB-96D3-4AF8E67E60B6}" destId="{F44A77E2-79F0-4D18-B198-50571FF5D565}" srcOrd="0" destOrd="0" presId="urn:microsoft.com/office/officeart/2005/8/layout/gear1"/>
    <dgm:cxn modelId="{1C0A481A-E4EA-411E-A711-EFE79F145CB7}" type="presOf" srcId="{F2F1931C-C0D7-4E29-B88A-AA55D5C4A79B}" destId="{519E764A-1045-48E0-AA50-85751997F87E}" srcOrd="0" destOrd="0" presId="urn:microsoft.com/office/officeart/2005/8/layout/gear1"/>
    <dgm:cxn modelId="{EC24724F-8BE6-4FF6-9D52-5397122E1816}" srcId="{1F69F3C3-AADE-491D-A514-51C4F183ABB6}" destId="{202F9B1C-FCE8-4538-967F-BE0CB8796E0A}" srcOrd="2" destOrd="0" parTransId="{74C23CDA-6ED4-4672-AB63-3E890806A3B4}" sibTransId="{A59AC687-393F-48B9-9548-67C1C6E97D9C}"/>
    <dgm:cxn modelId="{99EADE00-F43B-4612-9C71-86BB041D4FCD}" srcId="{1F69F3C3-AADE-491D-A514-51C4F183ABB6}" destId="{A0E502A3-C4A2-40EC-8A30-7AA17C3F1462}" srcOrd="3" destOrd="0" parTransId="{448CC467-16F4-45B7-AAE7-E1B10F5CC6BE}" sibTransId="{05710703-8345-4704-9370-209FF80162A6}"/>
    <dgm:cxn modelId="{9D5D269F-0883-4531-8315-690410C5D520}" type="presParOf" srcId="{E829121E-C846-471C-9B70-6857C49A7F3A}" destId="{F44A77E2-79F0-4D18-B198-50571FF5D565}" srcOrd="0" destOrd="0" presId="urn:microsoft.com/office/officeart/2005/8/layout/gear1"/>
    <dgm:cxn modelId="{B9AF01DD-BCD9-47E2-B09C-06367BC8B918}" type="presParOf" srcId="{E829121E-C846-471C-9B70-6857C49A7F3A}" destId="{C4B1C3E9-DDCF-4434-A2ED-7B59CE448B61}" srcOrd="1" destOrd="0" presId="urn:microsoft.com/office/officeart/2005/8/layout/gear1"/>
    <dgm:cxn modelId="{A75C1C6E-2B09-4E8B-8E76-9DFCA7090FB8}" type="presParOf" srcId="{E829121E-C846-471C-9B70-6857C49A7F3A}" destId="{21D97289-B7E7-4C97-A51C-2ADEFFE242F0}" srcOrd="2" destOrd="0" presId="urn:microsoft.com/office/officeart/2005/8/layout/gear1"/>
    <dgm:cxn modelId="{8E972035-4023-4E40-85DE-06FEBC120832}" type="presParOf" srcId="{E829121E-C846-471C-9B70-6857C49A7F3A}" destId="{7515F28C-5130-4679-B538-CD28B0A76689}" srcOrd="3" destOrd="0" presId="urn:microsoft.com/office/officeart/2005/8/layout/gear1"/>
    <dgm:cxn modelId="{28EA801C-2195-45CF-AA15-2E82C3E26E87}" type="presParOf" srcId="{E829121E-C846-471C-9B70-6857C49A7F3A}" destId="{E676A414-1E8B-4452-AD58-609B96340D9F}" srcOrd="4" destOrd="0" presId="urn:microsoft.com/office/officeart/2005/8/layout/gear1"/>
    <dgm:cxn modelId="{74D94FBA-273B-4173-B5FC-6401B980AAA4}" type="presParOf" srcId="{E829121E-C846-471C-9B70-6857C49A7F3A}" destId="{A3A5B130-E5A4-478E-A459-4AC5AA1EC1CB}" srcOrd="5" destOrd="0" presId="urn:microsoft.com/office/officeart/2005/8/layout/gear1"/>
    <dgm:cxn modelId="{880DAF45-6493-4F34-B150-4195BD162B63}" type="presParOf" srcId="{E829121E-C846-471C-9B70-6857C49A7F3A}" destId="{CE7B37DB-5780-4F38-85AD-A2E85A050977}" srcOrd="6" destOrd="0" presId="urn:microsoft.com/office/officeart/2005/8/layout/gear1"/>
    <dgm:cxn modelId="{C9F81BCE-06C5-4EB4-9D50-7FF421885059}" type="presParOf" srcId="{E829121E-C846-471C-9B70-6857C49A7F3A}" destId="{7E95BDC6-C45C-4CDA-ABC5-7F0EBB719562}" srcOrd="7" destOrd="0" presId="urn:microsoft.com/office/officeart/2005/8/layout/gear1"/>
    <dgm:cxn modelId="{8EC78812-581C-41DF-853C-49A5D562B07A}" type="presParOf" srcId="{E829121E-C846-471C-9B70-6857C49A7F3A}" destId="{F335057F-DDF3-4C3C-8794-A6FDE0AC687E}" srcOrd="8" destOrd="0" presId="urn:microsoft.com/office/officeart/2005/8/layout/gear1"/>
    <dgm:cxn modelId="{C9F492D1-76A0-47C9-ADFD-AA0F930A6329}" type="presParOf" srcId="{E829121E-C846-471C-9B70-6857C49A7F3A}" destId="{5ECD0364-B1D0-4855-ACCF-8F3C497CC01F}" srcOrd="9" destOrd="0" presId="urn:microsoft.com/office/officeart/2005/8/layout/gear1"/>
    <dgm:cxn modelId="{3E233AF2-38BE-4EB6-875A-2BED20DC26AB}" type="presParOf" srcId="{E829121E-C846-471C-9B70-6857C49A7F3A}" destId="{519E764A-1045-48E0-AA50-85751997F87E}" srcOrd="10" destOrd="0" presId="urn:microsoft.com/office/officeart/2005/8/layout/gear1"/>
    <dgm:cxn modelId="{5FF87A3F-8895-4723-92A9-22AAB87EFC8A}" type="presParOf" srcId="{E829121E-C846-471C-9B70-6857C49A7F3A}" destId="{3CEAABDB-F86F-4C3B-A27C-AAD69FD9C1BE}" srcOrd="11" destOrd="0" presId="urn:microsoft.com/office/officeart/2005/8/layout/gear1"/>
    <dgm:cxn modelId="{C5CC2AE2-838D-4155-BAC6-7B7A1EE35B33}" type="presParOf" srcId="{E829121E-C846-471C-9B70-6857C49A7F3A}" destId="{74F2DF05-1114-41FB-A60E-78566A1125D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4952A0-D2D8-49A3-8C1D-937FABE7E01F}" type="doc">
      <dgm:prSet loTypeId="urn:microsoft.com/office/officeart/2011/layout/RadialPictureList" loCatId="picture" qsTypeId="urn:microsoft.com/office/officeart/2005/8/quickstyle/simple1" qsCatId="simple" csTypeId="urn:microsoft.com/office/officeart/2005/8/colors/colorful1#1" csCatId="colorful" phldr="1"/>
      <dgm:spPr/>
      <dgm:t>
        <a:bodyPr/>
        <a:lstStyle/>
        <a:p>
          <a:endParaRPr lang="es-CO"/>
        </a:p>
      </dgm:t>
    </dgm:pt>
    <dgm:pt modelId="{5497B0EE-137B-4FC5-A7B6-956824CFD45E}">
      <dgm:prSet phldrT="[Texto]" custT="1"/>
      <dgm:spPr/>
      <dgm:t>
        <a:bodyPr/>
        <a:lstStyle/>
        <a:p>
          <a:r>
            <a:rPr lang="es-CO" sz="1800" b="1" dirty="0" smtClean="0"/>
            <a:t>Quien se encarga de cuidar a las personas dependientes?</a:t>
          </a:r>
          <a:endParaRPr lang="es-CO" sz="1800" b="1" dirty="0"/>
        </a:p>
      </dgm:t>
    </dgm:pt>
    <dgm:pt modelId="{D8A18F57-7372-470C-AFFF-3A04E908574F}" type="parTrans" cxnId="{D8C6030E-00F3-4A3A-9A5E-341E393BA38C}">
      <dgm:prSet/>
      <dgm:spPr/>
      <dgm:t>
        <a:bodyPr/>
        <a:lstStyle/>
        <a:p>
          <a:endParaRPr lang="es-CO"/>
        </a:p>
      </dgm:t>
    </dgm:pt>
    <dgm:pt modelId="{CBCEEA6F-80E4-4D85-A875-AF4276FA0163}" type="sibTrans" cxnId="{D8C6030E-00F3-4A3A-9A5E-341E393BA38C}">
      <dgm:prSet/>
      <dgm:spPr/>
      <dgm:t>
        <a:bodyPr/>
        <a:lstStyle/>
        <a:p>
          <a:endParaRPr lang="es-CO"/>
        </a:p>
      </dgm:t>
    </dgm:pt>
    <dgm:pt modelId="{65765FDD-4779-49C6-A458-06B899149EFA}">
      <dgm:prSet phldrT="[Texto]"/>
      <dgm:spPr/>
      <dgm:t>
        <a:bodyPr/>
        <a:lstStyle/>
        <a:p>
          <a:r>
            <a:rPr lang="es-CO" b="1" dirty="0" smtClean="0"/>
            <a:t>Reorganización de los Sistemas de Protección</a:t>
          </a:r>
          <a:r>
            <a:rPr lang="en-US" b="1" dirty="0" smtClean="0"/>
            <a:t>ó</a:t>
          </a:r>
          <a:r>
            <a:rPr lang="es-CO" b="1" dirty="0" smtClean="0"/>
            <a:t>n social</a:t>
          </a:r>
          <a:endParaRPr lang="es-CO" b="1" dirty="0"/>
        </a:p>
      </dgm:t>
    </dgm:pt>
    <dgm:pt modelId="{70823340-5F8B-4646-9DA1-2F4559DF1DA3}" type="parTrans" cxnId="{1D0C486C-AFD2-45EF-A3D3-2A879AA7AB48}">
      <dgm:prSet/>
      <dgm:spPr/>
      <dgm:t>
        <a:bodyPr/>
        <a:lstStyle/>
        <a:p>
          <a:endParaRPr lang="es-CO"/>
        </a:p>
      </dgm:t>
    </dgm:pt>
    <dgm:pt modelId="{DCA08612-401F-4EDF-8CCF-B574E365EFE1}" type="sibTrans" cxnId="{1D0C486C-AFD2-45EF-A3D3-2A879AA7AB48}">
      <dgm:prSet/>
      <dgm:spPr/>
      <dgm:t>
        <a:bodyPr/>
        <a:lstStyle/>
        <a:p>
          <a:endParaRPr lang="es-CO"/>
        </a:p>
      </dgm:t>
    </dgm:pt>
    <dgm:pt modelId="{A927CBA1-4320-4355-BF50-C1138822C0EC}">
      <dgm:prSet phldrT="[Texto]"/>
      <dgm:spPr/>
      <dgm:t>
        <a:bodyPr/>
        <a:lstStyle/>
        <a:p>
          <a:r>
            <a:rPr lang="es-CO" b="1" noProof="0" dirty="0" smtClean="0"/>
            <a:t>Reforma de los Sistemas</a:t>
          </a:r>
          <a:r>
            <a:rPr lang="en-US" b="1" dirty="0" smtClean="0"/>
            <a:t> de </a:t>
          </a:r>
          <a:r>
            <a:rPr lang="es-CO" b="1" noProof="0" dirty="0" smtClean="0"/>
            <a:t>salud</a:t>
          </a:r>
          <a:endParaRPr lang="es-CO" b="1" noProof="0" dirty="0"/>
        </a:p>
      </dgm:t>
    </dgm:pt>
    <dgm:pt modelId="{0B2672B6-AE1D-49D5-A919-14494A8401C6}" type="parTrans" cxnId="{AEC3BA5D-6663-479A-BD52-4B4D07EEA757}">
      <dgm:prSet/>
      <dgm:spPr/>
      <dgm:t>
        <a:bodyPr/>
        <a:lstStyle/>
        <a:p>
          <a:endParaRPr lang="es-CO"/>
        </a:p>
      </dgm:t>
    </dgm:pt>
    <dgm:pt modelId="{0A40AE4B-A3AA-4132-AD07-6555E8C67A0E}" type="sibTrans" cxnId="{AEC3BA5D-6663-479A-BD52-4B4D07EEA757}">
      <dgm:prSet/>
      <dgm:spPr/>
      <dgm:t>
        <a:bodyPr/>
        <a:lstStyle/>
        <a:p>
          <a:endParaRPr lang="es-CO"/>
        </a:p>
      </dgm:t>
    </dgm:pt>
    <dgm:pt modelId="{34FEA160-00C5-4A57-BA37-236B3244F5F5}">
      <dgm:prSet phldrT="[Texto]"/>
      <dgm:spPr/>
      <dgm:t>
        <a:bodyPr/>
        <a:lstStyle/>
        <a:p>
          <a:r>
            <a:rPr lang="es-CO" b="1" noProof="0" dirty="0" smtClean="0"/>
            <a:t>Desarrollo de servicios sociales</a:t>
          </a:r>
          <a:endParaRPr lang="es-CO" b="1" noProof="0" dirty="0"/>
        </a:p>
      </dgm:t>
    </dgm:pt>
    <dgm:pt modelId="{CACEA2FB-182F-4A62-9D83-352BF338A320}" type="parTrans" cxnId="{D4FDF8EE-3523-4AAC-A15F-2E52D7930A5C}">
      <dgm:prSet/>
      <dgm:spPr/>
      <dgm:t>
        <a:bodyPr/>
        <a:lstStyle/>
        <a:p>
          <a:endParaRPr lang="es-CO"/>
        </a:p>
      </dgm:t>
    </dgm:pt>
    <dgm:pt modelId="{659DE224-3333-4E6E-AC04-C1C5F2EACCD7}" type="sibTrans" cxnId="{D4FDF8EE-3523-4AAC-A15F-2E52D7930A5C}">
      <dgm:prSet/>
      <dgm:spPr/>
      <dgm:t>
        <a:bodyPr/>
        <a:lstStyle/>
        <a:p>
          <a:endParaRPr lang="es-CO"/>
        </a:p>
      </dgm:t>
    </dgm:pt>
    <dgm:pt modelId="{40FCD4AF-35D4-4647-ABDC-9A0836C4FAE4}" type="pres">
      <dgm:prSet presAssocID="{A04952A0-D2D8-49A3-8C1D-937FABE7E01F}" presName="Name0" presStyleCnt="0">
        <dgm:presLayoutVars>
          <dgm:chMax val="1"/>
          <dgm:chPref val="1"/>
          <dgm:dir/>
          <dgm:resizeHandles/>
        </dgm:presLayoutVars>
      </dgm:prSet>
      <dgm:spPr/>
      <dgm:t>
        <a:bodyPr/>
        <a:lstStyle/>
        <a:p>
          <a:endParaRPr lang="es-ES"/>
        </a:p>
      </dgm:t>
    </dgm:pt>
    <dgm:pt modelId="{25562FDE-75CD-4128-890C-4A02F2AE5D24}" type="pres">
      <dgm:prSet presAssocID="{5497B0EE-137B-4FC5-A7B6-956824CFD45E}" presName="Parent" presStyleLbl="node1" presStyleIdx="0" presStyleCnt="2" custScaleX="121507" custScaleY="92693">
        <dgm:presLayoutVars>
          <dgm:chMax val="4"/>
          <dgm:chPref val="3"/>
        </dgm:presLayoutVars>
      </dgm:prSet>
      <dgm:spPr/>
      <dgm:t>
        <a:bodyPr/>
        <a:lstStyle/>
        <a:p>
          <a:endParaRPr lang="es-CO"/>
        </a:p>
      </dgm:t>
    </dgm:pt>
    <dgm:pt modelId="{A015B317-7351-420A-840D-3C9B2119A538}" type="pres">
      <dgm:prSet presAssocID="{65765FDD-4779-49C6-A458-06B899149EFA}" presName="Accent" presStyleLbl="node1" presStyleIdx="1" presStyleCnt="2"/>
      <dgm:spPr/>
    </dgm:pt>
    <dgm:pt modelId="{767AB071-4348-48BD-B6DB-3C1003F39DA0}" type="pres">
      <dgm:prSet presAssocID="{65765FDD-4779-49C6-A458-06B899149EFA}"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dgm:spPr>
    </dgm:pt>
    <dgm:pt modelId="{BF05B4D8-CBE8-4971-B7A2-38B0C3AB7A0A}" type="pres">
      <dgm:prSet presAssocID="{65765FDD-4779-49C6-A458-06B899149EFA}" presName="Child1" presStyleLbl="revTx" presStyleIdx="0" presStyleCnt="3">
        <dgm:presLayoutVars>
          <dgm:chMax val="0"/>
          <dgm:chPref val="0"/>
          <dgm:bulletEnabled val="1"/>
        </dgm:presLayoutVars>
      </dgm:prSet>
      <dgm:spPr/>
      <dgm:t>
        <a:bodyPr/>
        <a:lstStyle/>
        <a:p>
          <a:endParaRPr lang="es-CO"/>
        </a:p>
      </dgm:t>
    </dgm:pt>
    <dgm:pt modelId="{A1036935-AB43-4F76-959A-7B8003C66735}" type="pres">
      <dgm:prSet presAssocID="{A927CBA1-4320-4355-BF50-C1138822C0EC}" presName="Image2" presStyleCnt="0"/>
      <dgm:spPr/>
    </dgm:pt>
    <dgm:pt modelId="{D5FE4534-9CC8-40BC-B88E-94F9A9EF5287}" type="pres">
      <dgm:prSet presAssocID="{A927CBA1-4320-4355-BF50-C1138822C0EC}"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dgm:spPr>
    </dgm:pt>
    <dgm:pt modelId="{5E585B38-68C3-4A0A-8274-D531B1691C25}" type="pres">
      <dgm:prSet presAssocID="{A927CBA1-4320-4355-BF50-C1138822C0EC}" presName="Child2" presStyleLbl="revTx" presStyleIdx="1" presStyleCnt="3">
        <dgm:presLayoutVars>
          <dgm:chMax val="0"/>
          <dgm:chPref val="0"/>
          <dgm:bulletEnabled val="1"/>
        </dgm:presLayoutVars>
      </dgm:prSet>
      <dgm:spPr/>
      <dgm:t>
        <a:bodyPr/>
        <a:lstStyle/>
        <a:p>
          <a:endParaRPr lang="es-ES"/>
        </a:p>
      </dgm:t>
    </dgm:pt>
    <dgm:pt modelId="{2ED122CA-F9C8-4CD5-850A-71E6D276F62A}" type="pres">
      <dgm:prSet presAssocID="{34FEA160-00C5-4A57-BA37-236B3244F5F5}" presName="Image3" presStyleCnt="0"/>
      <dgm:spPr/>
    </dgm:pt>
    <dgm:pt modelId="{6F1E7B86-1D53-408B-A89B-C987F17FDC9B}" type="pres">
      <dgm:prSet presAssocID="{34FEA160-00C5-4A57-BA37-236B3244F5F5}"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dgm:spPr>
    </dgm:pt>
    <dgm:pt modelId="{A3DA85F1-4AE4-4843-98C3-110180178FA9}" type="pres">
      <dgm:prSet presAssocID="{34FEA160-00C5-4A57-BA37-236B3244F5F5}" presName="Child3" presStyleLbl="revTx" presStyleIdx="2" presStyleCnt="3" custScaleX="141794" custLinFactNeighborX="23424">
        <dgm:presLayoutVars>
          <dgm:chMax val="0"/>
          <dgm:chPref val="0"/>
          <dgm:bulletEnabled val="1"/>
        </dgm:presLayoutVars>
      </dgm:prSet>
      <dgm:spPr/>
      <dgm:t>
        <a:bodyPr/>
        <a:lstStyle/>
        <a:p>
          <a:endParaRPr lang="es-CO"/>
        </a:p>
      </dgm:t>
    </dgm:pt>
  </dgm:ptLst>
  <dgm:cxnLst>
    <dgm:cxn modelId="{D4FDF8EE-3523-4AAC-A15F-2E52D7930A5C}" srcId="{5497B0EE-137B-4FC5-A7B6-956824CFD45E}" destId="{34FEA160-00C5-4A57-BA37-236B3244F5F5}" srcOrd="2" destOrd="0" parTransId="{CACEA2FB-182F-4A62-9D83-352BF338A320}" sibTransId="{659DE224-3333-4E6E-AC04-C1C5F2EACCD7}"/>
    <dgm:cxn modelId="{2C520730-196C-44D1-893C-815FDCFD2FE1}" type="presOf" srcId="{34FEA160-00C5-4A57-BA37-236B3244F5F5}" destId="{A3DA85F1-4AE4-4843-98C3-110180178FA9}" srcOrd="0" destOrd="0" presId="urn:microsoft.com/office/officeart/2011/layout/RadialPictureList"/>
    <dgm:cxn modelId="{AEC3BA5D-6663-479A-BD52-4B4D07EEA757}" srcId="{5497B0EE-137B-4FC5-A7B6-956824CFD45E}" destId="{A927CBA1-4320-4355-BF50-C1138822C0EC}" srcOrd="1" destOrd="0" parTransId="{0B2672B6-AE1D-49D5-A919-14494A8401C6}" sibTransId="{0A40AE4B-A3AA-4132-AD07-6555E8C67A0E}"/>
    <dgm:cxn modelId="{D8C6030E-00F3-4A3A-9A5E-341E393BA38C}" srcId="{A04952A0-D2D8-49A3-8C1D-937FABE7E01F}" destId="{5497B0EE-137B-4FC5-A7B6-956824CFD45E}" srcOrd="0" destOrd="0" parTransId="{D8A18F57-7372-470C-AFFF-3A04E908574F}" sibTransId="{CBCEEA6F-80E4-4D85-A875-AF4276FA0163}"/>
    <dgm:cxn modelId="{5489B3FC-1ECE-48BB-BB20-05E6C2EA7B1A}" type="presOf" srcId="{A927CBA1-4320-4355-BF50-C1138822C0EC}" destId="{5E585B38-68C3-4A0A-8274-D531B1691C25}" srcOrd="0" destOrd="0" presId="urn:microsoft.com/office/officeart/2011/layout/RadialPictureList"/>
    <dgm:cxn modelId="{E6582A60-6E28-414A-B819-AC635871C321}" type="presOf" srcId="{A04952A0-D2D8-49A3-8C1D-937FABE7E01F}" destId="{40FCD4AF-35D4-4647-ABDC-9A0836C4FAE4}" srcOrd="0" destOrd="0" presId="urn:microsoft.com/office/officeart/2011/layout/RadialPictureList"/>
    <dgm:cxn modelId="{7AD0BE53-404B-4B8A-B1C0-1C433A22850F}" type="presOf" srcId="{65765FDD-4779-49C6-A458-06B899149EFA}" destId="{BF05B4D8-CBE8-4971-B7A2-38B0C3AB7A0A}" srcOrd="0" destOrd="0" presId="urn:microsoft.com/office/officeart/2011/layout/RadialPictureList"/>
    <dgm:cxn modelId="{1D0C486C-AFD2-45EF-A3D3-2A879AA7AB48}" srcId="{5497B0EE-137B-4FC5-A7B6-956824CFD45E}" destId="{65765FDD-4779-49C6-A458-06B899149EFA}" srcOrd="0" destOrd="0" parTransId="{70823340-5F8B-4646-9DA1-2F4559DF1DA3}" sibTransId="{DCA08612-401F-4EDF-8CCF-B574E365EFE1}"/>
    <dgm:cxn modelId="{70A4CE30-798C-41D1-B00A-05F661A753C7}" type="presOf" srcId="{5497B0EE-137B-4FC5-A7B6-956824CFD45E}" destId="{25562FDE-75CD-4128-890C-4A02F2AE5D24}" srcOrd="0" destOrd="0" presId="urn:microsoft.com/office/officeart/2011/layout/RadialPictureList"/>
    <dgm:cxn modelId="{E8E10565-07AF-447A-A8E5-8970CE272FB4}" type="presParOf" srcId="{40FCD4AF-35D4-4647-ABDC-9A0836C4FAE4}" destId="{25562FDE-75CD-4128-890C-4A02F2AE5D24}" srcOrd="0" destOrd="0" presId="urn:microsoft.com/office/officeart/2011/layout/RadialPictureList"/>
    <dgm:cxn modelId="{A60B552C-6298-4C9B-82F1-4DA63418B0B5}" type="presParOf" srcId="{40FCD4AF-35D4-4647-ABDC-9A0836C4FAE4}" destId="{A015B317-7351-420A-840D-3C9B2119A538}" srcOrd="1" destOrd="0" presId="urn:microsoft.com/office/officeart/2011/layout/RadialPictureList"/>
    <dgm:cxn modelId="{27423608-0BBD-4320-9DAB-95CA581B3B81}" type="presParOf" srcId="{40FCD4AF-35D4-4647-ABDC-9A0836C4FAE4}" destId="{767AB071-4348-48BD-B6DB-3C1003F39DA0}" srcOrd="2" destOrd="0" presId="urn:microsoft.com/office/officeart/2011/layout/RadialPictureList"/>
    <dgm:cxn modelId="{23D54F26-A1E7-456D-BDBC-3CA41B4AC9A2}" type="presParOf" srcId="{40FCD4AF-35D4-4647-ABDC-9A0836C4FAE4}" destId="{BF05B4D8-CBE8-4971-B7A2-38B0C3AB7A0A}" srcOrd="3" destOrd="0" presId="urn:microsoft.com/office/officeart/2011/layout/RadialPictureList"/>
    <dgm:cxn modelId="{F6907BD5-CADF-409B-B474-31D79AE91D6C}" type="presParOf" srcId="{40FCD4AF-35D4-4647-ABDC-9A0836C4FAE4}" destId="{A1036935-AB43-4F76-959A-7B8003C66735}" srcOrd="4" destOrd="0" presId="urn:microsoft.com/office/officeart/2011/layout/RadialPictureList"/>
    <dgm:cxn modelId="{FAEFAE63-6CA3-47B0-A2F6-1CFFA2832ACE}" type="presParOf" srcId="{A1036935-AB43-4F76-959A-7B8003C66735}" destId="{D5FE4534-9CC8-40BC-B88E-94F9A9EF5287}" srcOrd="0" destOrd="0" presId="urn:microsoft.com/office/officeart/2011/layout/RadialPictureList"/>
    <dgm:cxn modelId="{0E148C99-B796-4964-ACF9-B4B567AC07F0}" type="presParOf" srcId="{40FCD4AF-35D4-4647-ABDC-9A0836C4FAE4}" destId="{5E585B38-68C3-4A0A-8274-D531B1691C25}" srcOrd="5" destOrd="0" presId="urn:microsoft.com/office/officeart/2011/layout/RadialPictureList"/>
    <dgm:cxn modelId="{94D91EE6-AA1E-4DFE-B693-02E768D32E4B}" type="presParOf" srcId="{40FCD4AF-35D4-4647-ABDC-9A0836C4FAE4}" destId="{2ED122CA-F9C8-4CD5-850A-71E6D276F62A}" srcOrd="6" destOrd="0" presId="urn:microsoft.com/office/officeart/2011/layout/RadialPictureList"/>
    <dgm:cxn modelId="{C246F064-58B1-4CCE-8364-EB781C119F40}" type="presParOf" srcId="{2ED122CA-F9C8-4CD5-850A-71E6D276F62A}" destId="{6F1E7B86-1D53-408B-A89B-C987F17FDC9B}" srcOrd="0" destOrd="0" presId="urn:microsoft.com/office/officeart/2011/layout/RadialPictureList"/>
    <dgm:cxn modelId="{A7D2A765-7A3C-49D2-81EC-F87FEBC56B56}" type="presParOf" srcId="{40FCD4AF-35D4-4647-ABDC-9A0836C4FAE4}" destId="{A3DA85F1-4AE4-4843-98C3-110180178FA9}"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B5DDAB-1C20-4A84-8085-AE7257DBB142}" type="doc">
      <dgm:prSet loTypeId="urn:microsoft.com/office/officeart/2005/8/layout/cycle1" loCatId="cycle" qsTypeId="urn:microsoft.com/office/officeart/2005/8/quickstyle/simple1" qsCatId="simple" csTypeId="urn:microsoft.com/office/officeart/2005/8/colors/accent2_1" csCatId="accent2" phldr="1"/>
      <dgm:spPr/>
      <dgm:t>
        <a:bodyPr/>
        <a:lstStyle/>
        <a:p>
          <a:endParaRPr lang="es-CO"/>
        </a:p>
      </dgm:t>
    </dgm:pt>
    <dgm:pt modelId="{BFF6BC4A-B90F-4016-88B2-2293C3C29F90}">
      <dgm:prSet phldrT="[Texto]" custT="1"/>
      <dgm:spPr/>
      <dgm:t>
        <a:bodyPr/>
        <a:lstStyle/>
        <a:p>
          <a:r>
            <a:rPr lang="es-CO" sz="1400" b="1" noProof="0" dirty="0" smtClean="0"/>
            <a:t>Ciudadano </a:t>
          </a:r>
          <a:r>
            <a:rPr lang="es-CO" sz="1400" b="1" noProof="0" dirty="0" err="1" smtClean="0"/>
            <a:t>autonomo</a:t>
          </a:r>
          <a:r>
            <a:rPr lang="es-CO" sz="1400" b="1" noProof="0" dirty="0" smtClean="0"/>
            <a:t>,  – autosuficiente que establece relaciones contractuales</a:t>
          </a:r>
          <a:endParaRPr lang="es-CO" sz="1400" b="1" noProof="0" dirty="0"/>
        </a:p>
      </dgm:t>
    </dgm:pt>
    <dgm:pt modelId="{FE34B2E8-C1BE-4173-A492-6823D2B063F2}" type="parTrans" cxnId="{65CD1F59-5791-4440-95EF-61EEA2F7F030}">
      <dgm:prSet/>
      <dgm:spPr/>
      <dgm:t>
        <a:bodyPr/>
        <a:lstStyle/>
        <a:p>
          <a:endParaRPr lang="es-CO" noProof="0"/>
        </a:p>
      </dgm:t>
    </dgm:pt>
    <dgm:pt modelId="{9D8DBB27-6F1C-40F1-B748-B147E1734BA5}" type="sibTrans" cxnId="{65CD1F59-5791-4440-95EF-61EEA2F7F030}">
      <dgm:prSet/>
      <dgm:spPr/>
      <dgm:t>
        <a:bodyPr/>
        <a:lstStyle/>
        <a:p>
          <a:endParaRPr lang="es-CO" noProof="0"/>
        </a:p>
      </dgm:t>
    </dgm:pt>
    <dgm:pt modelId="{4A21AE42-3356-4C83-9D95-5BF93638C6B6}">
      <dgm:prSet phldrT="[Texto]"/>
      <dgm:spPr/>
      <dgm:t>
        <a:bodyPr/>
        <a:lstStyle/>
        <a:p>
          <a:r>
            <a:rPr lang="es-CO" b="1" noProof="0" dirty="0" smtClean="0"/>
            <a:t>Dependemos unos de otros, requerimos de las familias, sociedad y comunidad</a:t>
          </a:r>
          <a:endParaRPr lang="es-CO" b="1" noProof="0" dirty="0"/>
        </a:p>
      </dgm:t>
    </dgm:pt>
    <dgm:pt modelId="{177BFC94-BB1D-4F87-8A3E-0FB657955DE1}" type="parTrans" cxnId="{06F252EB-51B5-4484-A740-83D9B2D59674}">
      <dgm:prSet/>
      <dgm:spPr/>
      <dgm:t>
        <a:bodyPr/>
        <a:lstStyle/>
        <a:p>
          <a:endParaRPr lang="es-CO" noProof="0"/>
        </a:p>
      </dgm:t>
    </dgm:pt>
    <dgm:pt modelId="{450B0B5E-E913-46E8-9CFB-47C95A28DEE0}" type="sibTrans" cxnId="{06F252EB-51B5-4484-A740-83D9B2D59674}">
      <dgm:prSet/>
      <dgm:spPr/>
      <dgm:t>
        <a:bodyPr/>
        <a:lstStyle/>
        <a:p>
          <a:endParaRPr lang="es-CO" noProof="0"/>
        </a:p>
      </dgm:t>
    </dgm:pt>
    <dgm:pt modelId="{50F3A11A-22BD-4E77-8171-C308DFBC0839}">
      <dgm:prSet phldrT="[Texto]"/>
      <dgm:spPr/>
      <dgm:t>
        <a:bodyPr/>
        <a:lstStyle/>
        <a:p>
          <a:r>
            <a:rPr lang="es-CO" b="1" noProof="0" dirty="0" smtClean="0"/>
            <a:t>Calidad de los servicios públicos y privados</a:t>
          </a:r>
          <a:endParaRPr lang="es-CO" b="1" noProof="0" dirty="0"/>
        </a:p>
      </dgm:t>
    </dgm:pt>
    <dgm:pt modelId="{0DDE6CCD-A755-4FF8-9962-9FBC3D995506}" type="parTrans" cxnId="{784719CC-81A4-4F21-B439-D1D75840C587}">
      <dgm:prSet/>
      <dgm:spPr/>
      <dgm:t>
        <a:bodyPr/>
        <a:lstStyle/>
        <a:p>
          <a:endParaRPr lang="es-CO" noProof="0"/>
        </a:p>
      </dgm:t>
    </dgm:pt>
    <dgm:pt modelId="{84EE3DE2-ED80-47BD-9066-10FDABEA2D6E}" type="sibTrans" cxnId="{784719CC-81A4-4F21-B439-D1D75840C587}">
      <dgm:prSet/>
      <dgm:spPr/>
      <dgm:t>
        <a:bodyPr/>
        <a:lstStyle/>
        <a:p>
          <a:endParaRPr lang="es-CO" noProof="0"/>
        </a:p>
      </dgm:t>
    </dgm:pt>
    <dgm:pt modelId="{879991E8-D8CA-4F5B-89BE-539A2DCDD48B}">
      <dgm:prSet phldrT="[Texto]"/>
      <dgm:spPr/>
      <dgm:t>
        <a:bodyPr/>
        <a:lstStyle/>
        <a:p>
          <a:r>
            <a:rPr lang="es-CO" b="1" noProof="0" dirty="0" smtClean="0"/>
            <a:t>Devaluación de los trabajos  y de las condiciones de las trabajadoras asalariadas</a:t>
          </a:r>
          <a:endParaRPr lang="es-CO" b="1" noProof="0" dirty="0"/>
        </a:p>
      </dgm:t>
    </dgm:pt>
    <dgm:pt modelId="{30CFE1C9-EC35-40A5-8A47-4B6048128877}" type="parTrans" cxnId="{EDD302BF-776A-4600-BC55-DBA47097AC6C}">
      <dgm:prSet/>
      <dgm:spPr/>
      <dgm:t>
        <a:bodyPr/>
        <a:lstStyle/>
        <a:p>
          <a:endParaRPr lang="es-CO" noProof="0"/>
        </a:p>
      </dgm:t>
    </dgm:pt>
    <dgm:pt modelId="{EE2D4C78-B920-4889-AB36-99CF4E428D4D}" type="sibTrans" cxnId="{EDD302BF-776A-4600-BC55-DBA47097AC6C}">
      <dgm:prSet/>
      <dgm:spPr/>
      <dgm:t>
        <a:bodyPr/>
        <a:lstStyle/>
        <a:p>
          <a:endParaRPr lang="es-CO" noProof="0"/>
        </a:p>
      </dgm:t>
    </dgm:pt>
    <dgm:pt modelId="{9E4F3B59-80ED-4449-8651-B39AB00096A0}">
      <dgm:prSet phldrT="[Texto]" custT="1"/>
      <dgm:spPr/>
      <dgm:t>
        <a:bodyPr/>
        <a:lstStyle/>
        <a:p>
          <a:r>
            <a:rPr lang="es-CO" sz="1400" b="1" noProof="0" dirty="0" smtClean="0"/>
            <a:t>Debe formar parte del debate sobre los derechos de la </a:t>
          </a:r>
          <a:r>
            <a:rPr lang="es-CO" sz="1400" b="1" noProof="0" dirty="0" err="1" smtClean="0"/>
            <a:t>cuidadanía</a:t>
          </a:r>
          <a:r>
            <a:rPr lang="es-CO" sz="1400" b="1" noProof="0" dirty="0" smtClean="0"/>
            <a:t> y sobre la democracia</a:t>
          </a:r>
          <a:endParaRPr lang="es-CO" sz="1400" b="1" noProof="0" dirty="0"/>
        </a:p>
      </dgm:t>
    </dgm:pt>
    <dgm:pt modelId="{D24BC5EF-F4BA-49A5-B01F-57DD0A281C5A}" type="parTrans" cxnId="{3908927F-4C15-49BB-A0CD-F9EB47AD3A2C}">
      <dgm:prSet/>
      <dgm:spPr/>
      <dgm:t>
        <a:bodyPr/>
        <a:lstStyle/>
        <a:p>
          <a:endParaRPr lang="es-CO" noProof="0"/>
        </a:p>
      </dgm:t>
    </dgm:pt>
    <dgm:pt modelId="{377F21A6-7CDF-45F0-9746-5F84281B201F}" type="sibTrans" cxnId="{3908927F-4C15-49BB-A0CD-F9EB47AD3A2C}">
      <dgm:prSet/>
      <dgm:spPr/>
      <dgm:t>
        <a:bodyPr/>
        <a:lstStyle/>
        <a:p>
          <a:endParaRPr lang="es-CO" noProof="0"/>
        </a:p>
      </dgm:t>
    </dgm:pt>
    <dgm:pt modelId="{8C48E731-A0CB-4A6E-B049-45C0B0AA209D}" type="pres">
      <dgm:prSet presAssocID="{0CB5DDAB-1C20-4A84-8085-AE7257DBB142}" presName="cycle" presStyleCnt="0">
        <dgm:presLayoutVars>
          <dgm:dir/>
          <dgm:resizeHandles val="exact"/>
        </dgm:presLayoutVars>
      </dgm:prSet>
      <dgm:spPr/>
      <dgm:t>
        <a:bodyPr/>
        <a:lstStyle/>
        <a:p>
          <a:endParaRPr lang="es-ES"/>
        </a:p>
      </dgm:t>
    </dgm:pt>
    <dgm:pt modelId="{75262050-D513-4BAC-A7B3-7AF5245C1766}" type="pres">
      <dgm:prSet presAssocID="{BFF6BC4A-B90F-4016-88B2-2293C3C29F90}" presName="dummy" presStyleCnt="0"/>
      <dgm:spPr/>
    </dgm:pt>
    <dgm:pt modelId="{D66C1809-D7FE-4393-A656-5A0A7C994D0F}" type="pres">
      <dgm:prSet presAssocID="{BFF6BC4A-B90F-4016-88B2-2293C3C29F90}" presName="node" presStyleLbl="revTx" presStyleIdx="0" presStyleCnt="5" custScaleX="192709" custRadScaleRad="111950" custRadScaleInc="32192">
        <dgm:presLayoutVars>
          <dgm:bulletEnabled val="1"/>
        </dgm:presLayoutVars>
      </dgm:prSet>
      <dgm:spPr/>
      <dgm:t>
        <a:bodyPr/>
        <a:lstStyle/>
        <a:p>
          <a:endParaRPr lang="es-CO"/>
        </a:p>
      </dgm:t>
    </dgm:pt>
    <dgm:pt modelId="{DFDA27CF-BE77-4FE7-B0A5-7CB2E2CB7553}" type="pres">
      <dgm:prSet presAssocID="{9D8DBB27-6F1C-40F1-B748-B147E1734BA5}" presName="sibTrans" presStyleLbl="node1" presStyleIdx="0" presStyleCnt="5" custLinFactNeighborX="8560" custLinFactNeighborY="-3435"/>
      <dgm:spPr/>
      <dgm:t>
        <a:bodyPr/>
        <a:lstStyle/>
        <a:p>
          <a:endParaRPr lang="es-ES"/>
        </a:p>
      </dgm:t>
    </dgm:pt>
    <dgm:pt modelId="{808945DB-099C-414D-9AD4-F694669C8C30}" type="pres">
      <dgm:prSet presAssocID="{4A21AE42-3356-4C83-9D95-5BF93638C6B6}" presName="dummy" presStyleCnt="0"/>
      <dgm:spPr/>
    </dgm:pt>
    <dgm:pt modelId="{EFFEDD79-C601-4C61-B45D-95F7D83100C6}" type="pres">
      <dgm:prSet presAssocID="{4A21AE42-3356-4C83-9D95-5BF93638C6B6}" presName="node" presStyleLbl="revTx" presStyleIdx="1" presStyleCnt="5" custScaleX="177431" custRadScaleRad="122032" custRadScaleInc="-6520">
        <dgm:presLayoutVars>
          <dgm:bulletEnabled val="1"/>
        </dgm:presLayoutVars>
      </dgm:prSet>
      <dgm:spPr/>
      <dgm:t>
        <a:bodyPr/>
        <a:lstStyle/>
        <a:p>
          <a:endParaRPr lang="es-CO"/>
        </a:p>
      </dgm:t>
    </dgm:pt>
    <dgm:pt modelId="{B66CFADA-6E04-4316-9508-8D47FDDB7EB1}" type="pres">
      <dgm:prSet presAssocID="{450B0B5E-E913-46E8-9CFB-47C95A28DEE0}" presName="sibTrans" presStyleLbl="node1" presStyleIdx="1" presStyleCnt="5"/>
      <dgm:spPr/>
      <dgm:t>
        <a:bodyPr/>
        <a:lstStyle/>
        <a:p>
          <a:endParaRPr lang="es-ES"/>
        </a:p>
      </dgm:t>
    </dgm:pt>
    <dgm:pt modelId="{75CF12B4-BD38-40CD-9C1C-D525137480A7}" type="pres">
      <dgm:prSet presAssocID="{50F3A11A-22BD-4E77-8171-C308DFBC0839}" presName="dummy" presStyleCnt="0"/>
      <dgm:spPr/>
    </dgm:pt>
    <dgm:pt modelId="{CE7BA719-D561-40F9-B01D-8EDA2BBDFC50}" type="pres">
      <dgm:prSet presAssocID="{50F3A11A-22BD-4E77-8171-C308DFBC0839}" presName="node" presStyleLbl="revTx" presStyleIdx="2" presStyleCnt="5">
        <dgm:presLayoutVars>
          <dgm:bulletEnabled val="1"/>
        </dgm:presLayoutVars>
      </dgm:prSet>
      <dgm:spPr/>
      <dgm:t>
        <a:bodyPr/>
        <a:lstStyle/>
        <a:p>
          <a:endParaRPr lang="es-ES"/>
        </a:p>
      </dgm:t>
    </dgm:pt>
    <dgm:pt modelId="{CE4A17DA-1336-47FD-BCFB-59EAF6303531}" type="pres">
      <dgm:prSet presAssocID="{84EE3DE2-ED80-47BD-9066-10FDABEA2D6E}" presName="sibTrans" presStyleLbl="node1" presStyleIdx="2" presStyleCnt="5"/>
      <dgm:spPr/>
      <dgm:t>
        <a:bodyPr/>
        <a:lstStyle/>
        <a:p>
          <a:endParaRPr lang="es-ES"/>
        </a:p>
      </dgm:t>
    </dgm:pt>
    <dgm:pt modelId="{79968E75-B72E-4324-9A11-F089FE61424C}" type="pres">
      <dgm:prSet presAssocID="{879991E8-D8CA-4F5B-89BE-539A2DCDD48B}" presName="dummy" presStyleCnt="0"/>
      <dgm:spPr/>
    </dgm:pt>
    <dgm:pt modelId="{B3BDA89D-6DF1-4A74-B31A-E20FFDC6419A}" type="pres">
      <dgm:prSet presAssocID="{879991E8-D8CA-4F5B-89BE-539A2DCDD48B}" presName="node" presStyleLbl="revTx" presStyleIdx="3" presStyleCnt="5" custScaleX="155379">
        <dgm:presLayoutVars>
          <dgm:bulletEnabled val="1"/>
        </dgm:presLayoutVars>
      </dgm:prSet>
      <dgm:spPr/>
      <dgm:t>
        <a:bodyPr/>
        <a:lstStyle/>
        <a:p>
          <a:endParaRPr lang="es-ES"/>
        </a:p>
      </dgm:t>
    </dgm:pt>
    <dgm:pt modelId="{DC217D19-8B5E-4232-B4C8-9C35B02ECC66}" type="pres">
      <dgm:prSet presAssocID="{EE2D4C78-B920-4889-AB36-99CF4E428D4D}" presName="sibTrans" presStyleLbl="node1" presStyleIdx="3" presStyleCnt="5" custScaleX="115897"/>
      <dgm:spPr/>
      <dgm:t>
        <a:bodyPr/>
        <a:lstStyle/>
        <a:p>
          <a:endParaRPr lang="es-ES"/>
        </a:p>
      </dgm:t>
    </dgm:pt>
    <dgm:pt modelId="{75B792E2-17DD-40CD-8316-41D4826AA567}" type="pres">
      <dgm:prSet presAssocID="{9E4F3B59-80ED-4449-8651-B39AB00096A0}" presName="dummy" presStyleCnt="0"/>
      <dgm:spPr/>
    </dgm:pt>
    <dgm:pt modelId="{EF347847-2F78-4BA5-A7C5-52861D587856}" type="pres">
      <dgm:prSet presAssocID="{9E4F3B59-80ED-4449-8651-B39AB00096A0}" presName="node" presStyleLbl="revTx" presStyleIdx="4" presStyleCnt="5" custScaleX="190133" custRadScaleRad="110065" custRadScaleInc="-22334">
        <dgm:presLayoutVars>
          <dgm:bulletEnabled val="1"/>
        </dgm:presLayoutVars>
      </dgm:prSet>
      <dgm:spPr/>
      <dgm:t>
        <a:bodyPr/>
        <a:lstStyle/>
        <a:p>
          <a:endParaRPr lang="es-CO"/>
        </a:p>
      </dgm:t>
    </dgm:pt>
    <dgm:pt modelId="{4A8237CE-FAAF-4558-910E-97D2AFE0570A}" type="pres">
      <dgm:prSet presAssocID="{377F21A6-7CDF-45F0-9746-5F84281B201F}" presName="sibTrans" presStyleLbl="node1" presStyleIdx="4" presStyleCnt="5" custLinFactNeighborX="1284" custLinFactNeighborY="-6996"/>
      <dgm:spPr/>
      <dgm:t>
        <a:bodyPr/>
        <a:lstStyle/>
        <a:p>
          <a:endParaRPr lang="es-ES"/>
        </a:p>
      </dgm:t>
    </dgm:pt>
  </dgm:ptLst>
  <dgm:cxnLst>
    <dgm:cxn modelId="{06F252EB-51B5-4484-A740-83D9B2D59674}" srcId="{0CB5DDAB-1C20-4A84-8085-AE7257DBB142}" destId="{4A21AE42-3356-4C83-9D95-5BF93638C6B6}" srcOrd="1" destOrd="0" parTransId="{177BFC94-BB1D-4F87-8A3E-0FB657955DE1}" sibTransId="{450B0B5E-E913-46E8-9CFB-47C95A28DEE0}"/>
    <dgm:cxn modelId="{BB56E9F6-7462-4512-BEDC-293A06080FE7}" type="presOf" srcId="{377F21A6-7CDF-45F0-9746-5F84281B201F}" destId="{4A8237CE-FAAF-4558-910E-97D2AFE0570A}" srcOrd="0" destOrd="0" presId="urn:microsoft.com/office/officeart/2005/8/layout/cycle1"/>
    <dgm:cxn modelId="{99D54326-8A45-4554-A8F1-B73E652CF331}" type="presOf" srcId="{50F3A11A-22BD-4E77-8171-C308DFBC0839}" destId="{CE7BA719-D561-40F9-B01D-8EDA2BBDFC50}" srcOrd="0" destOrd="0" presId="urn:microsoft.com/office/officeart/2005/8/layout/cycle1"/>
    <dgm:cxn modelId="{3908927F-4C15-49BB-A0CD-F9EB47AD3A2C}" srcId="{0CB5DDAB-1C20-4A84-8085-AE7257DBB142}" destId="{9E4F3B59-80ED-4449-8651-B39AB00096A0}" srcOrd="4" destOrd="0" parTransId="{D24BC5EF-F4BA-49A5-B01F-57DD0A281C5A}" sibTransId="{377F21A6-7CDF-45F0-9746-5F84281B201F}"/>
    <dgm:cxn modelId="{4D3D05B7-6851-492B-ACBC-2D1F2A2C9C47}" type="presOf" srcId="{EE2D4C78-B920-4889-AB36-99CF4E428D4D}" destId="{DC217D19-8B5E-4232-B4C8-9C35B02ECC66}" srcOrd="0" destOrd="0" presId="urn:microsoft.com/office/officeart/2005/8/layout/cycle1"/>
    <dgm:cxn modelId="{1215916E-62A8-4397-A186-644337F07680}" type="presOf" srcId="{84EE3DE2-ED80-47BD-9066-10FDABEA2D6E}" destId="{CE4A17DA-1336-47FD-BCFB-59EAF6303531}" srcOrd="0" destOrd="0" presId="urn:microsoft.com/office/officeart/2005/8/layout/cycle1"/>
    <dgm:cxn modelId="{9FE21CE8-B95F-42B6-B70F-AE11330E51EB}" type="presOf" srcId="{9E4F3B59-80ED-4449-8651-B39AB00096A0}" destId="{EF347847-2F78-4BA5-A7C5-52861D587856}" srcOrd="0" destOrd="0" presId="urn:microsoft.com/office/officeart/2005/8/layout/cycle1"/>
    <dgm:cxn modelId="{819776D8-64FA-4087-B61A-8C0C3A13CE92}" type="presOf" srcId="{879991E8-D8CA-4F5B-89BE-539A2DCDD48B}" destId="{B3BDA89D-6DF1-4A74-B31A-E20FFDC6419A}" srcOrd="0" destOrd="0" presId="urn:microsoft.com/office/officeart/2005/8/layout/cycle1"/>
    <dgm:cxn modelId="{8BB22215-0EF1-40FA-AB39-9BA22F0309B8}" type="presOf" srcId="{450B0B5E-E913-46E8-9CFB-47C95A28DEE0}" destId="{B66CFADA-6E04-4316-9508-8D47FDDB7EB1}" srcOrd="0" destOrd="0" presId="urn:microsoft.com/office/officeart/2005/8/layout/cycle1"/>
    <dgm:cxn modelId="{CA0C2780-F98E-4236-9829-CFDA1E4C6CBF}" type="presOf" srcId="{9D8DBB27-6F1C-40F1-B748-B147E1734BA5}" destId="{DFDA27CF-BE77-4FE7-B0A5-7CB2E2CB7553}" srcOrd="0" destOrd="0" presId="urn:microsoft.com/office/officeart/2005/8/layout/cycle1"/>
    <dgm:cxn modelId="{F30CB4B8-1EDC-47D3-8303-437866159865}" type="presOf" srcId="{4A21AE42-3356-4C83-9D95-5BF93638C6B6}" destId="{EFFEDD79-C601-4C61-B45D-95F7D83100C6}" srcOrd="0" destOrd="0" presId="urn:microsoft.com/office/officeart/2005/8/layout/cycle1"/>
    <dgm:cxn modelId="{770D8CB7-10AB-419C-8DED-1A23ECFCBCEA}" type="presOf" srcId="{BFF6BC4A-B90F-4016-88B2-2293C3C29F90}" destId="{D66C1809-D7FE-4393-A656-5A0A7C994D0F}" srcOrd="0" destOrd="0" presId="urn:microsoft.com/office/officeart/2005/8/layout/cycle1"/>
    <dgm:cxn modelId="{784719CC-81A4-4F21-B439-D1D75840C587}" srcId="{0CB5DDAB-1C20-4A84-8085-AE7257DBB142}" destId="{50F3A11A-22BD-4E77-8171-C308DFBC0839}" srcOrd="2" destOrd="0" parTransId="{0DDE6CCD-A755-4FF8-9962-9FBC3D995506}" sibTransId="{84EE3DE2-ED80-47BD-9066-10FDABEA2D6E}"/>
    <dgm:cxn modelId="{DECF5E38-218F-4992-98AE-013AB3BE7E05}" type="presOf" srcId="{0CB5DDAB-1C20-4A84-8085-AE7257DBB142}" destId="{8C48E731-A0CB-4A6E-B049-45C0B0AA209D}" srcOrd="0" destOrd="0" presId="urn:microsoft.com/office/officeart/2005/8/layout/cycle1"/>
    <dgm:cxn modelId="{EDD302BF-776A-4600-BC55-DBA47097AC6C}" srcId="{0CB5DDAB-1C20-4A84-8085-AE7257DBB142}" destId="{879991E8-D8CA-4F5B-89BE-539A2DCDD48B}" srcOrd="3" destOrd="0" parTransId="{30CFE1C9-EC35-40A5-8A47-4B6048128877}" sibTransId="{EE2D4C78-B920-4889-AB36-99CF4E428D4D}"/>
    <dgm:cxn modelId="{65CD1F59-5791-4440-95EF-61EEA2F7F030}" srcId="{0CB5DDAB-1C20-4A84-8085-AE7257DBB142}" destId="{BFF6BC4A-B90F-4016-88B2-2293C3C29F90}" srcOrd="0" destOrd="0" parTransId="{FE34B2E8-C1BE-4173-A492-6823D2B063F2}" sibTransId="{9D8DBB27-6F1C-40F1-B748-B147E1734BA5}"/>
    <dgm:cxn modelId="{C45A61E1-1467-4E76-96C0-55CED6154707}" type="presParOf" srcId="{8C48E731-A0CB-4A6E-B049-45C0B0AA209D}" destId="{75262050-D513-4BAC-A7B3-7AF5245C1766}" srcOrd="0" destOrd="0" presId="urn:microsoft.com/office/officeart/2005/8/layout/cycle1"/>
    <dgm:cxn modelId="{E7EF997B-0D9D-484D-BC42-AACE2BE3D06C}" type="presParOf" srcId="{8C48E731-A0CB-4A6E-B049-45C0B0AA209D}" destId="{D66C1809-D7FE-4393-A656-5A0A7C994D0F}" srcOrd="1" destOrd="0" presId="urn:microsoft.com/office/officeart/2005/8/layout/cycle1"/>
    <dgm:cxn modelId="{37853C81-CA20-4318-AA73-21C0A2EAF79B}" type="presParOf" srcId="{8C48E731-A0CB-4A6E-B049-45C0B0AA209D}" destId="{DFDA27CF-BE77-4FE7-B0A5-7CB2E2CB7553}" srcOrd="2" destOrd="0" presId="urn:microsoft.com/office/officeart/2005/8/layout/cycle1"/>
    <dgm:cxn modelId="{A232BDC7-2298-42E0-A56E-C342C7E99C51}" type="presParOf" srcId="{8C48E731-A0CB-4A6E-B049-45C0B0AA209D}" destId="{808945DB-099C-414D-9AD4-F694669C8C30}" srcOrd="3" destOrd="0" presId="urn:microsoft.com/office/officeart/2005/8/layout/cycle1"/>
    <dgm:cxn modelId="{F4F3EF70-780E-46AF-8507-238BE098C874}" type="presParOf" srcId="{8C48E731-A0CB-4A6E-B049-45C0B0AA209D}" destId="{EFFEDD79-C601-4C61-B45D-95F7D83100C6}" srcOrd="4" destOrd="0" presId="urn:microsoft.com/office/officeart/2005/8/layout/cycle1"/>
    <dgm:cxn modelId="{7A076B7D-003F-4149-9D20-47DC087FA612}" type="presParOf" srcId="{8C48E731-A0CB-4A6E-B049-45C0B0AA209D}" destId="{B66CFADA-6E04-4316-9508-8D47FDDB7EB1}" srcOrd="5" destOrd="0" presId="urn:microsoft.com/office/officeart/2005/8/layout/cycle1"/>
    <dgm:cxn modelId="{75839976-28BF-4DEB-B9D9-3920AFB0F54A}" type="presParOf" srcId="{8C48E731-A0CB-4A6E-B049-45C0B0AA209D}" destId="{75CF12B4-BD38-40CD-9C1C-D525137480A7}" srcOrd="6" destOrd="0" presId="urn:microsoft.com/office/officeart/2005/8/layout/cycle1"/>
    <dgm:cxn modelId="{0DF5EB31-A339-44D1-B66D-495459355507}" type="presParOf" srcId="{8C48E731-A0CB-4A6E-B049-45C0B0AA209D}" destId="{CE7BA719-D561-40F9-B01D-8EDA2BBDFC50}" srcOrd="7" destOrd="0" presId="urn:microsoft.com/office/officeart/2005/8/layout/cycle1"/>
    <dgm:cxn modelId="{E1624FBC-84CD-4F08-8156-1A829DCC5F7A}" type="presParOf" srcId="{8C48E731-A0CB-4A6E-B049-45C0B0AA209D}" destId="{CE4A17DA-1336-47FD-BCFB-59EAF6303531}" srcOrd="8" destOrd="0" presId="urn:microsoft.com/office/officeart/2005/8/layout/cycle1"/>
    <dgm:cxn modelId="{FBA434FD-89F2-4341-A2FF-A1561F33632E}" type="presParOf" srcId="{8C48E731-A0CB-4A6E-B049-45C0B0AA209D}" destId="{79968E75-B72E-4324-9A11-F089FE61424C}" srcOrd="9" destOrd="0" presId="urn:microsoft.com/office/officeart/2005/8/layout/cycle1"/>
    <dgm:cxn modelId="{2A18450D-564D-4564-84A3-067F8C34FCD4}" type="presParOf" srcId="{8C48E731-A0CB-4A6E-B049-45C0B0AA209D}" destId="{B3BDA89D-6DF1-4A74-B31A-E20FFDC6419A}" srcOrd="10" destOrd="0" presId="urn:microsoft.com/office/officeart/2005/8/layout/cycle1"/>
    <dgm:cxn modelId="{1E82D38F-ACA5-4A1F-B193-CC1B95B81E78}" type="presParOf" srcId="{8C48E731-A0CB-4A6E-B049-45C0B0AA209D}" destId="{DC217D19-8B5E-4232-B4C8-9C35B02ECC66}" srcOrd="11" destOrd="0" presId="urn:microsoft.com/office/officeart/2005/8/layout/cycle1"/>
    <dgm:cxn modelId="{06BEFFEE-90DC-481E-A75C-44F6E81C112A}" type="presParOf" srcId="{8C48E731-A0CB-4A6E-B049-45C0B0AA209D}" destId="{75B792E2-17DD-40CD-8316-41D4826AA567}" srcOrd="12" destOrd="0" presId="urn:microsoft.com/office/officeart/2005/8/layout/cycle1"/>
    <dgm:cxn modelId="{58C4AB37-3E0C-46AC-A140-CB0F1F47DDA7}" type="presParOf" srcId="{8C48E731-A0CB-4A6E-B049-45C0B0AA209D}" destId="{EF347847-2F78-4BA5-A7C5-52861D587856}" srcOrd="13" destOrd="0" presId="urn:microsoft.com/office/officeart/2005/8/layout/cycle1"/>
    <dgm:cxn modelId="{CD2A4317-2001-42D7-9CF6-C147E17B2FC9}" type="presParOf" srcId="{8C48E731-A0CB-4A6E-B049-45C0B0AA209D}" destId="{4A8237CE-FAAF-4558-910E-97D2AFE0570A}"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964F717-DFB5-485B-AE02-774F7D3A5293}" type="slidenum">
              <a:rPr lang="es-ES" smtClean="0"/>
              <a:pPr/>
              <a:t>‹Nº›</a:t>
            </a:fld>
            <a:endParaRPr lang="es-ES"/>
          </a:p>
        </p:txBody>
      </p:sp>
    </p:spTree>
    <p:extLst>
      <p:ext uri="{BB962C8B-B14F-4D97-AF65-F5344CB8AC3E}">
        <p14:creationId xmlns:p14="http://schemas.microsoft.com/office/powerpoint/2010/main" val="1227994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O"/>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FC3754F-F40E-448B-9A00-E839153EF436}" type="datetimeFigureOut">
              <a:rPr lang="es-CO" smtClean="0"/>
              <a:pPr/>
              <a:t>29/09/2014</a:t>
            </a:fld>
            <a:endParaRPr lang="es-CO"/>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CO"/>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74C07FB-AC57-4514-840C-E74E003F4170}" type="slidenum">
              <a:rPr lang="es-CO" smtClean="0"/>
              <a:pPr/>
              <a:t>‹Nº›</a:t>
            </a:fld>
            <a:endParaRPr lang="es-CO"/>
          </a:p>
        </p:txBody>
      </p:sp>
    </p:spTree>
    <p:extLst>
      <p:ext uri="{BB962C8B-B14F-4D97-AF65-F5344CB8AC3E}">
        <p14:creationId xmlns:p14="http://schemas.microsoft.com/office/powerpoint/2010/main" val="1855976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D74C07FB-AC57-4514-840C-E74E003F4170}" type="slidenum">
              <a:rPr lang="es-CO" smtClean="0"/>
              <a:pPr/>
              <a:t>1</a:t>
            </a:fld>
            <a:endParaRPr lang="es-CO"/>
          </a:p>
        </p:txBody>
      </p:sp>
    </p:spTree>
    <p:extLst>
      <p:ext uri="{BB962C8B-B14F-4D97-AF65-F5344CB8AC3E}">
        <p14:creationId xmlns:p14="http://schemas.microsoft.com/office/powerpoint/2010/main" val="230064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547DB8AE-9E3B-48B5-B206-85332596665F}" type="slidenum">
              <a:rPr lang="es-ES" smtClean="0"/>
              <a:pPr/>
              <a:t>3</a:t>
            </a:fld>
            <a:endParaRPr lang="es-ES"/>
          </a:p>
        </p:txBody>
      </p:sp>
    </p:spTree>
    <p:extLst>
      <p:ext uri="{BB962C8B-B14F-4D97-AF65-F5344CB8AC3E}">
        <p14:creationId xmlns:p14="http://schemas.microsoft.com/office/powerpoint/2010/main" val="187355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594EBF-7742-464A-ADF8-0706B280664F}" type="slidenum">
              <a:rPr lang="es-ES" smtClean="0"/>
              <a:pPr/>
              <a:t>24</a:t>
            </a:fld>
            <a:endParaRPr lang="es-ES"/>
          </a:p>
        </p:txBody>
      </p:sp>
    </p:spTree>
    <p:extLst>
      <p:ext uri="{BB962C8B-B14F-4D97-AF65-F5344CB8AC3E}">
        <p14:creationId xmlns:p14="http://schemas.microsoft.com/office/powerpoint/2010/main" val="934528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16708A-184C-487B-A5EB-421E1E1A8062}" type="datetime1">
              <a:rPr lang="es-CO" smtClean="0"/>
              <a:pPr/>
              <a:t>29/09/2014</a:t>
            </a:fld>
            <a:endParaRPr lang="es-CO"/>
          </a:p>
        </p:txBody>
      </p:sp>
      <p:sp>
        <p:nvSpPr>
          <p:cNvPr id="5" name="Footer Placeholder 4"/>
          <p:cNvSpPr>
            <a:spLocks noGrp="1"/>
          </p:cNvSpPr>
          <p:nvPr>
            <p:ph type="ftr" sz="quarter" idx="11"/>
          </p:nvPr>
        </p:nvSpPr>
        <p:spPr>
          <a:xfrm>
            <a:off x="1174044" y="5357592"/>
            <a:ext cx="5034845" cy="365125"/>
          </a:xfrm>
        </p:spPr>
        <p:txBody>
          <a:bodyPr/>
          <a:lstStyle/>
          <a:p>
            <a:r>
              <a:rPr lang="es-CO" smtClean="0"/>
              <a:t>XII Congreso Internacional de Humanización del Cuidado de la Salud - 19 y 20 de octubre de 2012 - Ciencia, Ternura y Ética</a:t>
            </a:r>
            <a:endParaRPr lang="es-CO"/>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36BF030-81E3-4AB3-8B2C-268E63FEE666}"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85B1CA3-3F63-4247-A399-F272D5E7ED86}" type="datetime1">
              <a:rPr lang="es-CO" smtClean="0"/>
              <a:pPr/>
              <a:t>29/09/2014</a:t>
            </a:fld>
            <a:endParaRPr lang="es-CO"/>
          </a:p>
        </p:txBody>
      </p:sp>
      <p:sp>
        <p:nvSpPr>
          <p:cNvPr id="5" name="Footer Placeholder 4"/>
          <p:cNvSpPr>
            <a:spLocks noGrp="1"/>
          </p:cNvSpPr>
          <p:nvPr>
            <p:ph type="ftr" sz="quarter" idx="11"/>
          </p:nvPr>
        </p:nvSpPr>
        <p:spPr/>
        <p:txBody>
          <a:bodyPr/>
          <a:lstStyle/>
          <a:p>
            <a:r>
              <a:rPr lang="es-CO" smtClean="0"/>
              <a:t>XII Congreso Internacional de Humanización del Cuidado de la Salud - 19 y 20 de octubre de 2012 - Ciencia, Ternura y Ética</a:t>
            </a:r>
            <a:endParaRPr lang="es-CO"/>
          </a:p>
        </p:txBody>
      </p:sp>
      <p:sp>
        <p:nvSpPr>
          <p:cNvPr id="6" name="Slide Number Placeholder 5"/>
          <p:cNvSpPr>
            <a:spLocks noGrp="1"/>
          </p:cNvSpPr>
          <p:nvPr>
            <p:ph type="sldNum" sz="quarter" idx="12"/>
          </p:nvPr>
        </p:nvSpPr>
        <p:spPr/>
        <p:txBody>
          <a:bodyPr/>
          <a:lstStyle/>
          <a:p>
            <a:fld id="{936BF030-81E3-4AB3-8B2C-268E63FEE666}"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D2C6BA1-397E-4611-90FF-396B62748F40}" type="datetime1">
              <a:rPr lang="es-CO" smtClean="0"/>
              <a:pPr/>
              <a:t>29/09/2014</a:t>
            </a:fld>
            <a:endParaRPr lang="es-CO"/>
          </a:p>
        </p:txBody>
      </p:sp>
      <p:sp>
        <p:nvSpPr>
          <p:cNvPr id="5" name="Footer Placeholder 4"/>
          <p:cNvSpPr>
            <a:spLocks noGrp="1"/>
          </p:cNvSpPr>
          <p:nvPr>
            <p:ph type="ftr" sz="quarter" idx="11"/>
          </p:nvPr>
        </p:nvSpPr>
        <p:spPr/>
        <p:txBody>
          <a:bodyPr/>
          <a:lstStyle/>
          <a:p>
            <a:r>
              <a:rPr lang="es-CO" smtClean="0"/>
              <a:t>XII Congreso Internacional de Humanización del Cuidado de la Salud - 19 y 20 de octubre de 2012 - Ciencia, Ternura y Ética</a:t>
            </a:r>
            <a:endParaRPr lang="es-CO"/>
          </a:p>
        </p:txBody>
      </p:sp>
      <p:sp>
        <p:nvSpPr>
          <p:cNvPr id="6" name="Slide Number Placeholder 5"/>
          <p:cNvSpPr>
            <a:spLocks noGrp="1"/>
          </p:cNvSpPr>
          <p:nvPr>
            <p:ph type="sldNum" sz="quarter" idx="12"/>
          </p:nvPr>
        </p:nvSpPr>
        <p:spPr/>
        <p:txBody>
          <a:bodyPr/>
          <a:lstStyle/>
          <a:p>
            <a:fld id="{936BF030-81E3-4AB3-8B2C-268E63FEE666}"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5FF9157-8701-4EA0-8246-B5319BB861F6}" type="datetime1">
              <a:rPr lang="es-CO" smtClean="0"/>
              <a:pPr/>
              <a:t>29/09/2014</a:t>
            </a:fld>
            <a:endParaRPr lang="es-CO"/>
          </a:p>
        </p:txBody>
      </p:sp>
      <p:sp>
        <p:nvSpPr>
          <p:cNvPr id="5" name="Footer Placeholder 4"/>
          <p:cNvSpPr>
            <a:spLocks noGrp="1"/>
          </p:cNvSpPr>
          <p:nvPr>
            <p:ph type="ftr" sz="quarter" idx="11"/>
          </p:nvPr>
        </p:nvSpPr>
        <p:spPr/>
        <p:txBody>
          <a:bodyPr/>
          <a:lstStyle/>
          <a:p>
            <a:r>
              <a:rPr lang="es-CO" smtClean="0"/>
              <a:t>XII Congreso Internacional de Humanización del Cuidado de la Salud - 19 y 20 de octubre de 2012 - Ciencia, Ternura y Ética</a:t>
            </a:r>
            <a:endParaRPr lang="es-CO"/>
          </a:p>
        </p:txBody>
      </p:sp>
      <p:sp>
        <p:nvSpPr>
          <p:cNvPr id="6" name="Slide Number Placeholder 5"/>
          <p:cNvSpPr>
            <a:spLocks noGrp="1"/>
          </p:cNvSpPr>
          <p:nvPr>
            <p:ph type="sldNum" sz="quarter" idx="12"/>
          </p:nvPr>
        </p:nvSpPr>
        <p:spPr/>
        <p:txBody>
          <a:bodyPr/>
          <a:lstStyle/>
          <a:p>
            <a:fld id="{936BF030-81E3-4AB3-8B2C-268E63FEE666}"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F78936D-FD03-42FC-BC27-46BE546F41A2}" type="datetime1">
              <a:rPr lang="es-CO" smtClean="0"/>
              <a:pPr/>
              <a:t>29/09/2014</a:t>
            </a:fld>
            <a:endParaRPr lang="es-CO"/>
          </a:p>
        </p:txBody>
      </p:sp>
      <p:sp>
        <p:nvSpPr>
          <p:cNvPr id="5" name="Footer Placeholder 4"/>
          <p:cNvSpPr>
            <a:spLocks noGrp="1"/>
          </p:cNvSpPr>
          <p:nvPr>
            <p:ph type="ftr" sz="quarter" idx="11"/>
          </p:nvPr>
        </p:nvSpPr>
        <p:spPr/>
        <p:txBody>
          <a:bodyPr/>
          <a:lstStyle/>
          <a:p>
            <a:r>
              <a:rPr lang="es-CO" smtClean="0"/>
              <a:t>XII Congreso Internacional de Humanización del Cuidado de la Salud - 19 y 20 de octubre de 2012 - Ciencia, Ternura y Ética</a:t>
            </a:r>
            <a:endParaRPr lang="es-CO"/>
          </a:p>
        </p:txBody>
      </p:sp>
      <p:sp>
        <p:nvSpPr>
          <p:cNvPr id="6" name="Slide Number Placeholder 5"/>
          <p:cNvSpPr>
            <a:spLocks noGrp="1"/>
          </p:cNvSpPr>
          <p:nvPr>
            <p:ph type="sldNum" sz="quarter" idx="12"/>
          </p:nvPr>
        </p:nvSpPr>
        <p:spPr/>
        <p:txBody>
          <a:bodyPr/>
          <a:lstStyle/>
          <a:p>
            <a:fld id="{936BF030-81E3-4AB3-8B2C-268E63FEE666}"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0C5D2604-F0EB-4047-A524-9154B4CB265B}" type="datetime1">
              <a:rPr lang="es-CO" smtClean="0"/>
              <a:pPr/>
              <a:t>29/09/2014</a:t>
            </a:fld>
            <a:endParaRPr lang="es-CO"/>
          </a:p>
        </p:txBody>
      </p:sp>
      <p:sp>
        <p:nvSpPr>
          <p:cNvPr id="6" name="Footer Placeholder 5"/>
          <p:cNvSpPr>
            <a:spLocks noGrp="1"/>
          </p:cNvSpPr>
          <p:nvPr>
            <p:ph type="ftr" sz="quarter" idx="11"/>
          </p:nvPr>
        </p:nvSpPr>
        <p:spPr/>
        <p:txBody>
          <a:bodyPr/>
          <a:lstStyle/>
          <a:p>
            <a:r>
              <a:rPr lang="es-CO" smtClean="0"/>
              <a:t>XII Congreso Internacional de Humanización del Cuidado de la Salud - 19 y 20 de octubre de 2012 - Ciencia, Ternura y Ética</a:t>
            </a:r>
            <a:endParaRPr lang="es-CO"/>
          </a:p>
        </p:txBody>
      </p:sp>
      <p:sp>
        <p:nvSpPr>
          <p:cNvPr id="7" name="Slide Number Placeholder 6"/>
          <p:cNvSpPr>
            <a:spLocks noGrp="1"/>
          </p:cNvSpPr>
          <p:nvPr>
            <p:ph type="sldNum" sz="quarter" idx="12"/>
          </p:nvPr>
        </p:nvSpPr>
        <p:spPr/>
        <p:txBody>
          <a:bodyPr/>
          <a:lstStyle/>
          <a:p>
            <a:fld id="{936BF030-81E3-4AB3-8B2C-268E63FEE666}" type="slidenum">
              <a:rPr lang="es-CO" smtClean="0"/>
              <a:pPr/>
              <a:t>‹Nº›</a:t>
            </a:fld>
            <a:endParaRPr lang="es-CO"/>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1EC14E44-7FAF-4CDB-81B4-0D3030085C0D}" type="datetime1">
              <a:rPr lang="es-CO" smtClean="0"/>
              <a:pPr/>
              <a:t>29/09/2014</a:t>
            </a:fld>
            <a:endParaRPr lang="es-CO"/>
          </a:p>
        </p:txBody>
      </p:sp>
      <p:sp>
        <p:nvSpPr>
          <p:cNvPr id="8" name="Footer Placeholder 7"/>
          <p:cNvSpPr>
            <a:spLocks noGrp="1"/>
          </p:cNvSpPr>
          <p:nvPr>
            <p:ph type="ftr" sz="quarter" idx="11"/>
          </p:nvPr>
        </p:nvSpPr>
        <p:spPr/>
        <p:txBody>
          <a:bodyPr/>
          <a:lstStyle/>
          <a:p>
            <a:r>
              <a:rPr lang="es-CO" smtClean="0"/>
              <a:t>XII Congreso Internacional de Humanización del Cuidado de la Salud - 19 y 20 de octubre de 2012 - Ciencia, Ternura y Ética</a:t>
            </a:r>
            <a:endParaRPr lang="es-CO"/>
          </a:p>
        </p:txBody>
      </p:sp>
      <p:sp>
        <p:nvSpPr>
          <p:cNvPr id="9" name="Slide Number Placeholder 8"/>
          <p:cNvSpPr>
            <a:spLocks noGrp="1"/>
          </p:cNvSpPr>
          <p:nvPr>
            <p:ph type="sldNum" sz="quarter" idx="12"/>
          </p:nvPr>
        </p:nvSpPr>
        <p:spPr/>
        <p:txBody>
          <a:bodyPr/>
          <a:lstStyle/>
          <a:p>
            <a:fld id="{936BF030-81E3-4AB3-8B2C-268E63FEE666}" type="slidenum">
              <a:rPr lang="es-CO" smtClean="0"/>
              <a:pPr/>
              <a:t>‹Nº›</a:t>
            </a:fld>
            <a:endParaRPr lang="es-CO"/>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0CF6211-58C3-46E5-B8D3-E1FC77005CE6}" type="datetime1">
              <a:rPr lang="es-CO" smtClean="0"/>
              <a:pPr/>
              <a:t>29/09/2014</a:t>
            </a:fld>
            <a:endParaRPr lang="es-CO"/>
          </a:p>
        </p:txBody>
      </p:sp>
      <p:sp>
        <p:nvSpPr>
          <p:cNvPr id="4" name="Footer Placeholder 3"/>
          <p:cNvSpPr>
            <a:spLocks noGrp="1"/>
          </p:cNvSpPr>
          <p:nvPr>
            <p:ph type="ftr" sz="quarter" idx="11"/>
          </p:nvPr>
        </p:nvSpPr>
        <p:spPr/>
        <p:txBody>
          <a:bodyPr/>
          <a:lstStyle/>
          <a:p>
            <a:r>
              <a:rPr lang="es-CO" smtClean="0"/>
              <a:t>XII Congreso Internacional de Humanización del Cuidado de la Salud - 19 y 20 de octubre de 2012 - Ciencia, Ternura y Ética</a:t>
            </a:r>
            <a:endParaRPr lang="es-CO"/>
          </a:p>
        </p:txBody>
      </p:sp>
      <p:sp>
        <p:nvSpPr>
          <p:cNvPr id="5" name="Slide Number Placeholder 4"/>
          <p:cNvSpPr>
            <a:spLocks noGrp="1"/>
          </p:cNvSpPr>
          <p:nvPr>
            <p:ph type="sldNum" sz="quarter" idx="12"/>
          </p:nvPr>
        </p:nvSpPr>
        <p:spPr/>
        <p:txBody>
          <a:bodyPr/>
          <a:lstStyle/>
          <a:p>
            <a:fld id="{936BF030-81E3-4AB3-8B2C-268E63FEE666}"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C6E1B-13AA-44EA-ABA3-3C898D950733}" type="datetime1">
              <a:rPr lang="es-CO" smtClean="0"/>
              <a:pPr/>
              <a:t>29/09/2014</a:t>
            </a:fld>
            <a:endParaRPr lang="es-CO"/>
          </a:p>
        </p:txBody>
      </p:sp>
      <p:sp>
        <p:nvSpPr>
          <p:cNvPr id="3" name="Footer Placeholder 2"/>
          <p:cNvSpPr>
            <a:spLocks noGrp="1"/>
          </p:cNvSpPr>
          <p:nvPr>
            <p:ph type="ftr" sz="quarter" idx="11"/>
          </p:nvPr>
        </p:nvSpPr>
        <p:spPr/>
        <p:txBody>
          <a:bodyPr/>
          <a:lstStyle/>
          <a:p>
            <a:r>
              <a:rPr lang="es-CO" smtClean="0"/>
              <a:t>XII Congreso Internacional de Humanización del Cuidado de la Salud - 19 y 20 de octubre de 2012 - Ciencia, Ternura y Ética</a:t>
            </a:r>
            <a:endParaRPr lang="es-CO"/>
          </a:p>
        </p:txBody>
      </p:sp>
      <p:sp>
        <p:nvSpPr>
          <p:cNvPr id="4" name="Slide Number Placeholder 3"/>
          <p:cNvSpPr>
            <a:spLocks noGrp="1"/>
          </p:cNvSpPr>
          <p:nvPr>
            <p:ph type="sldNum" sz="quarter" idx="12"/>
          </p:nvPr>
        </p:nvSpPr>
        <p:spPr/>
        <p:txBody>
          <a:bodyPr/>
          <a:lstStyle/>
          <a:p>
            <a:fld id="{936BF030-81E3-4AB3-8B2C-268E63FEE666}"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5DCF0A05-F888-41D8-8881-6ED9F1AE0B53}" type="datetime1">
              <a:rPr lang="es-CO" smtClean="0"/>
              <a:pPr/>
              <a:t>29/09/2014</a:t>
            </a:fld>
            <a:endParaRPr lang="es-CO"/>
          </a:p>
        </p:txBody>
      </p:sp>
      <p:sp>
        <p:nvSpPr>
          <p:cNvPr id="6" name="Footer Placeholder 5"/>
          <p:cNvSpPr>
            <a:spLocks noGrp="1"/>
          </p:cNvSpPr>
          <p:nvPr>
            <p:ph type="ftr" sz="quarter" idx="11"/>
          </p:nvPr>
        </p:nvSpPr>
        <p:spPr>
          <a:xfrm rot="-60000">
            <a:off x="914554" y="5829261"/>
            <a:ext cx="3522607" cy="365125"/>
          </a:xfrm>
        </p:spPr>
        <p:txBody>
          <a:bodyPr/>
          <a:lstStyle/>
          <a:p>
            <a:r>
              <a:rPr lang="es-CO" smtClean="0"/>
              <a:t>XII Congreso Internacional de Humanización del Cuidado de la Salud - 19 y 20 de octubre de 2012 - Ciencia, Ternura y Ética</a:t>
            </a:r>
            <a:endParaRPr lang="es-CO"/>
          </a:p>
        </p:txBody>
      </p:sp>
      <p:sp>
        <p:nvSpPr>
          <p:cNvPr id="7" name="Slide Number Placeholder 6"/>
          <p:cNvSpPr>
            <a:spLocks noGrp="1"/>
          </p:cNvSpPr>
          <p:nvPr>
            <p:ph type="sldNum" sz="quarter" idx="12"/>
          </p:nvPr>
        </p:nvSpPr>
        <p:spPr>
          <a:xfrm rot="60000">
            <a:off x="7557313" y="5896961"/>
            <a:ext cx="554023" cy="365125"/>
          </a:xfrm>
        </p:spPr>
        <p:txBody>
          <a:bodyPr/>
          <a:lstStyle/>
          <a:p>
            <a:fld id="{936BF030-81E3-4AB3-8B2C-268E63FEE666}"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432FF45E-CE78-401D-9A38-6BAB33DE2D2A}" type="datetime1">
              <a:rPr lang="es-CO" smtClean="0"/>
              <a:pPr/>
              <a:t>29/09/2014</a:t>
            </a:fld>
            <a:endParaRPr lang="es-CO"/>
          </a:p>
        </p:txBody>
      </p:sp>
      <p:sp>
        <p:nvSpPr>
          <p:cNvPr id="6" name="Footer Placeholder 5"/>
          <p:cNvSpPr>
            <a:spLocks noGrp="1"/>
          </p:cNvSpPr>
          <p:nvPr>
            <p:ph type="ftr" sz="quarter" idx="11"/>
          </p:nvPr>
        </p:nvSpPr>
        <p:spPr>
          <a:xfrm rot="-60000">
            <a:off x="914569" y="5831037"/>
            <a:ext cx="3319043" cy="365125"/>
          </a:xfrm>
        </p:spPr>
        <p:txBody>
          <a:bodyPr/>
          <a:lstStyle/>
          <a:p>
            <a:r>
              <a:rPr lang="es-CO" smtClean="0"/>
              <a:t>XII Congreso Internacional de Humanización del Cuidado de la Salud - 19 y 20 de octubre de 2012 - Ciencia, Ternura y Ética</a:t>
            </a:r>
            <a:endParaRPr lang="es-CO"/>
          </a:p>
        </p:txBody>
      </p:sp>
      <p:sp>
        <p:nvSpPr>
          <p:cNvPr id="7" name="Slide Number Placeholder 6"/>
          <p:cNvSpPr>
            <a:spLocks noGrp="1"/>
          </p:cNvSpPr>
          <p:nvPr>
            <p:ph type="sldNum" sz="quarter" idx="12"/>
          </p:nvPr>
        </p:nvSpPr>
        <p:spPr>
          <a:xfrm rot="60000">
            <a:off x="7562089" y="5900026"/>
            <a:ext cx="554023" cy="365125"/>
          </a:xfrm>
        </p:spPr>
        <p:txBody>
          <a:bodyPr/>
          <a:lstStyle/>
          <a:p>
            <a:fld id="{936BF030-81E3-4AB3-8B2C-268E63FEE666}"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6E5013E-051A-4E90-8FBE-224239188206}" type="datetime1">
              <a:rPr lang="es-CO" smtClean="0"/>
              <a:pPr/>
              <a:t>29/09/2014</a:t>
            </a:fld>
            <a:endParaRPr lang="es-CO"/>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s-CO" smtClean="0"/>
              <a:t>XII Congreso Internacional de Humanización del Cuidado de la Salud - 19 y 20 de octubre de 2012 - Ciencia, Ternura y Ética</a:t>
            </a:r>
            <a:endParaRPr lang="es-CO"/>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36BF030-81E3-4AB3-8B2C-268E63FEE666}"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79712" y="1844824"/>
            <a:ext cx="5723468" cy="1828090"/>
          </a:xfrm>
        </p:spPr>
        <p:txBody>
          <a:bodyPr>
            <a:noAutofit/>
          </a:bodyPr>
          <a:lstStyle/>
          <a:p>
            <a:r>
              <a:rPr lang="es-CO" sz="3600" b="1" dirty="0" smtClean="0">
                <a:effectLst>
                  <a:outerShdw blurRad="38100" dist="38100" dir="2700000" algn="tl">
                    <a:srgbClr val="000000">
                      <a:alpha val="43137"/>
                    </a:srgbClr>
                  </a:outerShdw>
                </a:effectLst>
                <a:latin typeface="Calibri" pitchFamily="34" charset="0"/>
                <a:cs typeface="Calibri" pitchFamily="34" charset="0"/>
              </a:rPr>
              <a:t>El papel de la sociedad civil y las redes en </a:t>
            </a:r>
            <a:r>
              <a:rPr lang="es-CO" sz="3600" b="1" smtClean="0">
                <a:effectLst>
                  <a:outerShdw blurRad="38100" dist="38100" dir="2700000" algn="tl">
                    <a:srgbClr val="000000">
                      <a:alpha val="43137"/>
                    </a:srgbClr>
                  </a:outerShdw>
                </a:effectLst>
                <a:latin typeface="Calibri" pitchFamily="34" charset="0"/>
                <a:cs typeface="Calibri" pitchFamily="34" charset="0"/>
              </a:rPr>
              <a:t>el </a:t>
            </a:r>
            <a:r>
              <a:rPr lang="es-CO" sz="3600" b="1" smtClean="0">
                <a:effectLst>
                  <a:outerShdw blurRad="38100" dist="38100" dir="2700000" algn="tl">
                    <a:srgbClr val="000000">
                      <a:alpha val="43137"/>
                    </a:srgbClr>
                  </a:outerShdw>
                </a:effectLst>
                <a:latin typeface="Calibri" pitchFamily="34" charset="0"/>
                <a:cs typeface="Calibri" pitchFamily="34" charset="0"/>
              </a:rPr>
              <a:t>cuidado </a:t>
            </a:r>
            <a:r>
              <a:rPr lang="es-CO" sz="3600" b="1" dirty="0" smtClean="0">
                <a:effectLst>
                  <a:outerShdw blurRad="38100" dist="38100" dir="2700000" algn="tl">
                    <a:srgbClr val="000000">
                      <a:alpha val="43137"/>
                    </a:srgbClr>
                  </a:outerShdw>
                </a:effectLst>
                <a:latin typeface="Calibri" pitchFamily="34" charset="0"/>
                <a:cs typeface="Calibri" pitchFamily="34" charset="0"/>
              </a:rPr>
              <a:t>de la salud</a:t>
            </a:r>
            <a:endParaRPr lang="es-CO" sz="3600" b="1"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2 Subtítulo"/>
          <p:cNvSpPr>
            <a:spLocks noGrp="1"/>
          </p:cNvSpPr>
          <p:nvPr>
            <p:ph type="subTitle" idx="1"/>
          </p:nvPr>
        </p:nvSpPr>
        <p:spPr/>
        <p:txBody>
          <a:bodyPr>
            <a:normAutofit fontScale="62500" lnSpcReduction="20000"/>
          </a:bodyPr>
          <a:lstStyle/>
          <a:p>
            <a:r>
              <a:rPr lang="es-ES" sz="2800" b="1" dirty="0">
                <a:solidFill>
                  <a:schemeClr val="accent2"/>
                </a:solidFill>
                <a:effectLst>
                  <a:outerShdw blurRad="38100" dist="38100" dir="2700000" algn="tl">
                    <a:srgbClr val="C0C0C0"/>
                  </a:outerShdw>
                </a:effectLst>
                <a:latin typeface="Calibri" pitchFamily="34" charset="0"/>
                <a:cs typeface="Calibri" pitchFamily="34" charset="0"/>
              </a:rPr>
              <a:t>Edilma Suárez</a:t>
            </a:r>
          </a:p>
          <a:p>
            <a:r>
              <a:rPr lang="es-MX" b="1" dirty="0">
                <a:solidFill>
                  <a:schemeClr val="accent2"/>
                </a:solidFill>
                <a:effectLst>
                  <a:outerShdw blurRad="38100" dist="38100" dir="2700000" algn="tl">
                    <a:srgbClr val="C0C0C0"/>
                  </a:outerShdw>
                </a:effectLst>
                <a:latin typeface="Calibri" pitchFamily="34" charset="0"/>
                <a:cs typeface="Calibri" pitchFamily="34" charset="0"/>
              </a:rPr>
              <a:t>Enfermera, </a:t>
            </a:r>
            <a:r>
              <a:rPr lang="es-MX" b="1" dirty="0" smtClean="0">
                <a:solidFill>
                  <a:schemeClr val="accent2"/>
                </a:solidFill>
                <a:effectLst>
                  <a:outerShdw blurRad="38100" dist="38100" dir="2700000" algn="tl">
                    <a:srgbClr val="C0C0C0"/>
                  </a:outerShdw>
                </a:effectLst>
                <a:latin typeface="Calibri" pitchFamily="34" charset="0"/>
                <a:cs typeface="Calibri" pitchFamily="34" charset="0"/>
              </a:rPr>
              <a:t>Magister en Administración </a:t>
            </a:r>
            <a:r>
              <a:rPr lang="es-MX" b="1" dirty="0">
                <a:solidFill>
                  <a:schemeClr val="accent2"/>
                </a:solidFill>
                <a:effectLst>
                  <a:outerShdw blurRad="38100" dist="38100" dir="2700000" algn="tl">
                    <a:srgbClr val="C0C0C0"/>
                  </a:outerShdw>
                </a:effectLst>
                <a:latin typeface="Calibri" pitchFamily="34" charset="0"/>
                <a:cs typeface="Calibri" pitchFamily="34" charset="0"/>
              </a:rPr>
              <a:t>en Salud, </a:t>
            </a:r>
          </a:p>
          <a:p>
            <a:r>
              <a:rPr lang="es-MX" b="1" dirty="0" smtClean="0">
                <a:solidFill>
                  <a:schemeClr val="accent2"/>
                </a:solidFill>
                <a:effectLst>
                  <a:outerShdw blurRad="38100" dist="38100" dir="2700000" algn="tl">
                    <a:srgbClr val="C0C0C0"/>
                  </a:outerShdw>
                </a:effectLst>
                <a:latin typeface="Calibri" pitchFamily="34" charset="0"/>
                <a:cs typeface="Calibri" pitchFamily="34" charset="0"/>
              </a:rPr>
              <a:t>Magister en </a:t>
            </a:r>
            <a:r>
              <a:rPr lang="es-MX" b="1" dirty="0">
                <a:solidFill>
                  <a:schemeClr val="accent2"/>
                </a:solidFill>
                <a:effectLst>
                  <a:outerShdw blurRad="38100" dist="38100" dir="2700000" algn="tl">
                    <a:srgbClr val="C0C0C0"/>
                  </a:outerShdw>
                </a:effectLst>
                <a:latin typeface="Calibri" pitchFamily="34" charset="0"/>
                <a:cs typeface="Calibri" pitchFamily="34" charset="0"/>
              </a:rPr>
              <a:t>Estudios Políticos. </a:t>
            </a:r>
            <a:r>
              <a:rPr lang="es-MX" b="1" dirty="0" smtClean="0">
                <a:solidFill>
                  <a:schemeClr val="accent2"/>
                </a:solidFill>
                <a:effectLst>
                  <a:outerShdw blurRad="38100" dist="38100" dir="2700000" algn="tl">
                    <a:srgbClr val="C0C0C0"/>
                  </a:outerShdw>
                </a:effectLst>
                <a:latin typeface="Calibri" pitchFamily="34" charset="0"/>
                <a:cs typeface="Calibri" pitchFamily="34" charset="0"/>
              </a:rPr>
              <a:t>Especialista en </a:t>
            </a:r>
            <a:r>
              <a:rPr lang="es-MX" b="1" dirty="0">
                <a:solidFill>
                  <a:schemeClr val="accent2"/>
                </a:solidFill>
                <a:effectLst>
                  <a:outerShdw blurRad="38100" dist="38100" dir="2700000" algn="tl">
                    <a:srgbClr val="C0C0C0"/>
                  </a:outerShdw>
                </a:effectLst>
                <a:latin typeface="Calibri" pitchFamily="34" charset="0"/>
                <a:cs typeface="Calibri" pitchFamily="34" charset="0"/>
              </a:rPr>
              <a:t>Bioética. Profesora Facultad de Enfermería - Pontificia Universidad Javeriana. </a:t>
            </a:r>
          </a:p>
          <a:p>
            <a:r>
              <a:rPr lang="es-MX" b="1" dirty="0">
                <a:solidFill>
                  <a:schemeClr val="accent2"/>
                </a:solidFill>
                <a:effectLst>
                  <a:outerShdw blurRad="38100" dist="38100" dir="2700000" algn="tl">
                    <a:srgbClr val="C0C0C0"/>
                  </a:outerShdw>
                </a:effectLst>
                <a:latin typeface="Calibri" pitchFamily="34" charset="0"/>
                <a:cs typeface="Calibri" pitchFamily="34" charset="0"/>
              </a:rPr>
              <a:t>Bogotá – Colombia</a:t>
            </a:r>
          </a:p>
          <a:p>
            <a:endParaRPr lang="es-CO" dirty="0"/>
          </a:p>
        </p:txBody>
      </p:sp>
    </p:spTree>
    <p:extLst>
      <p:ext uri="{BB962C8B-B14F-4D97-AF65-F5344CB8AC3E}">
        <p14:creationId xmlns:p14="http://schemas.microsoft.com/office/powerpoint/2010/main" val="3890157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2800" b="1" dirty="0">
                <a:solidFill>
                  <a:schemeClr val="accent2"/>
                </a:solidFill>
                <a:effectLst>
                  <a:outerShdw blurRad="38100" dist="38100" dir="2700000" algn="tl">
                    <a:srgbClr val="000000">
                      <a:alpha val="43137"/>
                    </a:srgbClr>
                  </a:outerShdw>
                </a:effectLst>
                <a:latin typeface="Calibri" pitchFamily="34" charset="0"/>
                <a:cs typeface="Calibri" pitchFamily="34" charset="0"/>
              </a:rPr>
              <a:t>Situación actual del </a:t>
            </a:r>
            <a:r>
              <a:rPr lang="es-CO" sz="2800" b="1" dirty="0" smtClean="0">
                <a:solidFill>
                  <a:schemeClr val="accent2"/>
                </a:solidFill>
                <a:effectLst>
                  <a:outerShdw blurRad="38100" dist="38100" dir="2700000" algn="tl">
                    <a:srgbClr val="000000">
                      <a:alpha val="43137"/>
                    </a:srgbClr>
                  </a:outerShdw>
                </a:effectLst>
                <a:latin typeface="Calibri" pitchFamily="34" charset="0"/>
                <a:cs typeface="Calibri" pitchFamily="34" charset="0"/>
              </a:rPr>
              <a:t>cuidado …</a:t>
            </a:r>
            <a:br>
              <a:rPr lang="es-CO" sz="2800" b="1" dirty="0" smtClean="0">
                <a:solidFill>
                  <a:schemeClr val="accent2"/>
                </a:solidFill>
                <a:effectLst>
                  <a:outerShdw blurRad="38100" dist="38100" dir="2700000" algn="tl">
                    <a:srgbClr val="000000">
                      <a:alpha val="43137"/>
                    </a:srgbClr>
                  </a:outerShdw>
                </a:effectLst>
                <a:latin typeface="Calibri" pitchFamily="34" charset="0"/>
                <a:cs typeface="Calibri" pitchFamily="34" charset="0"/>
              </a:rPr>
            </a:br>
            <a:r>
              <a:rPr lang="es-CO" sz="2800" b="1" dirty="0" smtClean="0">
                <a:solidFill>
                  <a:schemeClr val="accent2"/>
                </a:solidFill>
                <a:effectLst>
                  <a:outerShdw blurRad="38100" dist="38100" dir="2700000" algn="tl">
                    <a:srgbClr val="000000">
                      <a:alpha val="43137"/>
                    </a:srgbClr>
                  </a:outerShdw>
                </a:effectLst>
                <a:latin typeface="Calibri" pitchFamily="34" charset="0"/>
                <a:cs typeface="Calibri" pitchFamily="34" charset="0"/>
              </a:rPr>
              <a:t>Y cuales son las responsabilidades estatales?</a:t>
            </a:r>
            <a:endParaRPr lang="es-CO" sz="2800" dirty="0"/>
          </a:p>
        </p:txBody>
      </p:sp>
      <p:graphicFrame>
        <p:nvGraphicFramePr>
          <p:cNvPr id="3" name="2 Diagrama"/>
          <p:cNvGraphicFramePr/>
          <p:nvPr>
            <p:extLst>
              <p:ext uri="{D42A27DB-BD31-4B8C-83A1-F6EECF244321}">
                <p14:modId xmlns:p14="http://schemas.microsoft.com/office/powerpoint/2010/main" val="2271948453"/>
              </p:ext>
            </p:extLst>
          </p:nvPr>
        </p:nvGraphicFramePr>
        <p:xfrm>
          <a:off x="1547664"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774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2800" b="1" dirty="0">
                <a:solidFill>
                  <a:schemeClr val="accent2"/>
                </a:solidFill>
                <a:effectLst>
                  <a:outerShdw blurRad="38100" dist="38100" dir="2700000" algn="tl">
                    <a:srgbClr val="000000">
                      <a:alpha val="43137"/>
                    </a:srgbClr>
                  </a:outerShdw>
                </a:effectLst>
                <a:latin typeface="Calibri" pitchFamily="34" charset="0"/>
                <a:cs typeface="Calibri" pitchFamily="34" charset="0"/>
              </a:rPr>
              <a:t>Situación actual del cuidado …</a:t>
            </a:r>
            <a:br>
              <a:rPr lang="es-CO" sz="2800" b="1" dirty="0">
                <a:solidFill>
                  <a:schemeClr val="accent2"/>
                </a:solidFill>
                <a:effectLst>
                  <a:outerShdw blurRad="38100" dist="38100" dir="2700000" algn="tl">
                    <a:srgbClr val="000000">
                      <a:alpha val="43137"/>
                    </a:srgbClr>
                  </a:outerShdw>
                </a:effectLst>
                <a:latin typeface="Calibri" pitchFamily="34" charset="0"/>
                <a:cs typeface="Calibri" pitchFamily="34" charset="0"/>
              </a:rPr>
            </a:br>
            <a:r>
              <a:rPr lang="es-CO" sz="2800" b="1" dirty="0">
                <a:solidFill>
                  <a:schemeClr val="accent2"/>
                </a:solidFill>
                <a:effectLst>
                  <a:outerShdw blurRad="38100" dist="38100" dir="2700000" algn="tl">
                    <a:srgbClr val="000000">
                      <a:alpha val="43137"/>
                    </a:srgbClr>
                  </a:outerShdw>
                </a:effectLst>
                <a:latin typeface="Calibri" pitchFamily="34" charset="0"/>
                <a:cs typeface="Calibri" pitchFamily="34" charset="0"/>
              </a:rPr>
              <a:t>Y cuales son las responsabilidades estatales?</a:t>
            </a:r>
            <a:endParaRPr lang="es-CO" sz="28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749994270"/>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599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ble"/>
          <p:cNvPicPr>
            <a:picLocks noChangeAspect="1"/>
          </p:cNvPicPr>
          <p:nvPr/>
        </p:nvPicPr>
        <p:blipFill>
          <a:blip r:embed="rId2" cstate="print"/>
          <a:stretch>
            <a:fillRect/>
          </a:stretch>
        </p:blipFill>
        <p:spPr>
          <a:xfrm>
            <a:off x="957518" y="1698523"/>
            <a:ext cx="7358431" cy="3962725"/>
          </a:xfrm>
          <a:prstGeom prst="rect">
            <a:avLst/>
          </a:prstGeom>
        </p:spPr>
      </p:pic>
      <p:sp>
        <p:nvSpPr>
          <p:cNvPr id="6" name="5 CuadroTexto"/>
          <p:cNvSpPr txBox="1"/>
          <p:nvPr/>
        </p:nvSpPr>
        <p:spPr>
          <a:xfrm>
            <a:off x="1115616" y="1052736"/>
            <a:ext cx="7056784" cy="461665"/>
          </a:xfrm>
          <a:prstGeom prst="rect">
            <a:avLst/>
          </a:prstGeom>
          <a:noFill/>
        </p:spPr>
        <p:txBody>
          <a:bodyPr wrap="square" rtlCol="0">
            <a:spAutoFit/>
          </a:bodyPr>
          <a:lstStyle/>
          <a:p>
            <a:pPr algn="ctr"/>
            <a:r>
              <a:rPr lang="es-CO" sz="2400" b="1" dirty="0" smtClean="0">
                <a:solidFill>
                  <a:schemeClr val="accent2"/>
                </a:solidFill>
                <a:latin typeface="Calibri" pitchFamily="34" charset="0"/>
                <a:cs typeface="Calibri" pitchFamily="34" charset="0"/>
              </a:rPr>
              <a:t>Atención Integral a la primera infancia en Bogotá</a:t>
            </a:r>
            <a:endParaRPr lang="es-CO"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val="465462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Gráfico 1"/>
          <p:cNvPicPr>
            <a:picLocks noChangeArrowheads="1"/>
          </p:cNvPicPr>
          <p:nvPr/>
        </p:nvPicPr>
        <p:blipFill>
          <a:blip r:embed="rId2" cstate="print">
            <a:extLst>
              <a:ext uri="{28A0092B-C50C-407E-A947-70E740481C1C}">
                <a14:useLocalDpi xmlns:a14="http://schemas.microsoft.com/office/drawing/2010/main" val="0"/>
              </a:ext>
            </a:extLst>
          </a:blip>
          <a:srcRect l="-9921" t="-5208" r="-1189" b="-1910"/>
          <a:stretch>
            <a:fillRect/>
          </a:stretch>
        </p:blipFill>
        <p:spPr bwMode="auto">
          <a:xfrm>
            <a:off x="2267744" y="2132856"/>
            <a:ext cx="4536504" cy="27805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683568" y="5229200"/>
            <a:ext cx="77048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Sistema de Información para Registro de Beneficiarios. </a:t>
            </a:r>
            <a:endParaRPr kumimoji="0" lang="es-CO"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Cálculos: Subdirección de Diseño, Evaluación y Sistematización. Bogotá - Abril 2012</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1763688" y="1124744"/>
            <a:ext cx="5832648" cy="646331"/>
          </a:xfrm>
          <a:prstGeom prst="rect">
            <a:avLst/>
          </a:prstGeom>
        </p:spPr>
        <p:txBody>
          <a:bodyPr wrap="square">
            <a:spAutoFit/>
          </a:bodyPr>
          <a:lstStyle/>
          <a:p>
            <a:pPr algn="ctr"/>
            <a:r>
              <a:rPr lang="es-ES" b="1" dirty="0">
                <a:solidFill>
                  <a:srgbClr val="C00000"/>
                </a:solidFill>
              </a:rPr>
              <a:t>Distribución Población con  Discapacidad por Grupo Etario </a:t>
            </a:r>
            <a:endParaRPr lang="es-CO" b="1" dirty="0">
              <a:solidFill>
                <a:srgbClr val="C00000"/>
              </a:solidFill>
            </a:endParaRPr>
          </a:p>
          <a:p>
            <a:pPr algn="ctr"/>
            <a:r>
              <a:rPr lang="es-ES" b="1" dirty="0">
                <a:solidFill>
                  <a:srgbClr val="C00000"/>
                </a:solidFill>
              </a:rPr>
              <a:t>Enero a Marzo de 2012</a:t>
            </a:r>
            <a:endParaRPr lang="es-CO" b="1" dirty="0">
              <a:solidFill>
                <a:srgbClr val="C00000"/>
              </a:solidFill>
            </a:endParaRPr>
          </a:p>
        </p:txBody>
      </p:sp>
    </p:spTree>
    <p:extLst>
      <p:ext uri="{BB962C8B-B14F-4D97-AF65-F5344CB8AC3E}">
        <p14:creationId xmlns:p14="http://schemas.microsoft.com/office/powerpoint/2010/main" val="514979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763688" y="1246888"/>
            <a:ext cx="471601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Población Desplazada con Discapacidad por Grupo Etáreo</a:t>
            </a:r>
            <a:endParaRPr kumimoji="0" lang="es-CO" sz="105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CO" sz="2800" b="1" i="0" u="none" strike="noStrike" cap="none" normalizeH="0" baseline="0" dirty="0" smtClean="0">
              <a:ln>
                <a:noFill/>
              </a:ln>
              <a:solidFill>
                <a:srgbClr val="C00000"/>
              </a:solidFill>
              <a:effectLst/>
              <a:latin typeface="Arial" pitchFamily="34" charset="0"/>
              <a:cs typeface="Arial" pitchFamily="34" charset="0"/>
            </a:endParaRPr>
          </a:p>
        </p:txBody>
      </p:sp>
      <p:pic>
        <p:nvPicPr>
          <p:cNvPr id="3073" name="Gráfico 1"/>
          <p:cNvPicPr>
            <a:picLocks noChangeArrowheads="1"/>
          </p:cNvPicPr>
          <p:nvPr/>
        </p:nvPicPr>
        <p:blipFill>
          <a:blip r:embed="rId2" cstate="print">
            <a:extLst>
              <a:ext uri="{28A0092B-C50C-407E-A947-70E740481C1C}">
                <a14:useLocalDpi xmlns:a14="http://schemas.microsoft.com/office/drawing/2010/main" val="0"/>
              </a:ext>
            </a:extLst>
          </a:blip>
          <a:srcRect l="-9557" t="-16504" r="-18892" b="-21935"/>
          <a:stretch>
            <a:fillRect/>
          </a:stretch>
        </p:blipFill>
        <p:spPr bwMode="auto">
          <a:xfrm>
            <a:off x="1763688" y="2060848"/>
            <a:ext cx="5112568"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522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Sistema de Información para Registro de Beneficiarios. Abril 2012</a:t>
            </a:r>
            <a:endParaRPr kumimoji="0" lang="es-CO"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Cálculos: Subdirección de Diseño, Evaluación y Sistematización</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30979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71" t="26984" r="8974" b="4563"/>
          <a:stretch/>
        </p:blipFill>
        <p:spPr bwMode="auto">
          <a:xfrm>
            <a:off x="755576" y="1844824"/>
            <a:ext cx="7632848" cy="372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483768" y="1124744"/>
            <a:ext cx="4703532" cy="523220"/>
          </a:xfrm>
          <a:prstGeom prst="rect">
            <a:avLst/>
          </a:prstGeom>
        </p:spPr>
        <p:txBody>
          <a:bodyPr wrap="none">
            <a:spAutoFit/>
          </a:bodyPr>
          <a:lstStyle/>
          <a:p>
            <a:r>
              <a:rPr lang="es-CO" sz="2800" b="1" dirty="0">
                <a:solidFill>
                  <a:schemeClr val="accent2"/>
                </a:solidFill>
                <a:effectLst>
                  <a:outerShdw blurRad="38100" dist="38100" dir="2700000" algn="tl">
                    <a:srgbClr val="000000">
                      <a:alpha val="43137"/>
                    </a:srgbClr>
                  </a:outerShdw>
                </a:effectLst>
                <a:latin typeface="Calibri" pitchFamily="34" charset="0"/>
                <a:cs typeface="Calibri" pitchFamily="34" charset="0"/>
              </a:rPr>
              <a:t>Situación actual del cuidado …</a:t>
            </a:r>
            <a:endParaRPr lang="es-CO" sz="2800" dirty="0"/>
          </a:p>
        </p:txBody>
      </p:sp>
    </p:spTree>
    <p:extLst>
      <p:ext uri="{BB962C8B-B14F-4D97-AF65-F5344CB8AC3E}">
        <p14:creationId xmlns:p14="http://schemas.microsoft.com/office/powerpoint/2010/main" val="3299355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95936" y="2276872"/>
            <a:ext cx="3384376" cy="2031325"/>
          </a:xfrm>
          <a:prstGeom prst="rect">
            <a:avLst/>
          </a:prstGeom>
        </p:spPr>
        <p:txBody>
          <a:bodyPr wrap="square">
            <a:spAutoFit/>
          </a:bodyPr>
          <a:lstStyle/>
          <a:p>
            <a:r>
              <a:rPr lang="es-CO" dirty="0"/>
              <a:t>En el año </a:t>
            </a:r>
            <a:r>
              <a:rPr lang="es-CO" dirty="0" smtClean="0"/>
              <a:t>2010 en Bogotá, </a:t>
            </a:r>
            <a:r>
              <a:rPr lang="es-CO" dirty="0"/>
              <a:t>se registra la entrega de 51.325 </a:t>
            </a:r>
            <a:r>
              <a:rPr lang="es-CO" dirty="0" smtClean="0"/>
              <a:t>(</a:t>
            </a:r>
            <a:r>
              <a:rPr lang="es-CO" dirty="0"/>
              <a:t>13.113 con recursos de la </a:t>
            </a:r>
            <a:r>
              <a:rPr lang="es-CO" dirty="0" smtClean="0"/>
              <a:t>Nación) cupos </a:t>
            </a:r>
            <a:r>
              <a:rPr lang="es-CO" dirty="0"/>
              <a:t>de subsidios económicos y de atención a personas mayores en centros de protección integral </a:t>
            </a:r>
          </a:p>
        </p:txBody>
      </p:sp>
      <p:sp>
        <p:nvSpPr>
          <p:cNvPr id="4" name="3 Rectángulo"/>
          <p:cNvSpPr/>
          <p:nvPr/>
        </p:nvSpPr>
        <p:spPr>
          <a:xfrm>
            <a:off x="1619672" y="4427820"/>
            <a:ext cx="6192688" cy="369332"/>
          </a:xfrm>
          <a:prstGeom prst="rect">
            <a:avLst/>
          </a:prstGeom>
        </p:spPr>
        <p:txBody>
          <a:bodyPr wrap="square">
            <a:spAutoFit/>
          </a:bodyPr>
          <a:lstStyle/>
          <a:p>
            <a:pPr algn="ctr"/>
            <a:r>
              <a:rPr lang="es-CO" b="1" i="1" dirty="0">
                <a:solidFill>
                  <a:srgbClr val="C00000"/>
                </a:solidFill>
              </a:rPr>
              <a:t>1.605 cupos de atención en Centros de protección integral.</a:t>
            </a:r>
            <a:r>
              <a:rPr lang="es-CO" dirty="0"/>
              <a:t> </a:t>
            </a:r>
          </a:p>
        </p:txBody>
      </p:sp>
      <p:pic>
        <p:nvPicPr>
          <p:cNvPr id="5" name="4 Imagen" descr="http://www.integracionsocial.gov.co/anexos/imagenes/13mujer-.jpg"/>
          <p:cNvPicPr/>
          <p:nvPr/>
        </p:nvPicPr>
        <p:blipFill rotWithShape="1">
          <a:blip r:embed="rId2" cstate="email">
            <a:extLst>
              <a:ext uri="{28A0092B-C50C-407E-A947-70E740481C1C}">
                <a14:useLocalDpi xmlns:a14="http://schemas.microsoft.com/office/drawing/2010/main" val="0"/>
              </a:ext>
            </a:extLst>
          </a:blip>
          <a:srcRect/>
          <a:stretch/>
        </p:blipFill>
        <p:spPr bwMode="auto">
          <a:xfrm>
            <a:off x="1628031" y="2420888"/>
            <a:ext cx="1647825" cy="1376045"/>
          </a:xfrm>
          <a:prstGeom prst="rect">
            <a:avLst/>
          </a:prstGeom>
          <a:noFill/>
          <a:ln>
            <a:noFill/>
          </a:ln>
          <a:extLst>
            <a:ext uri="{53640926-AAD7-44D8-BBD7-CCE9431645EC}">
              <a14:shadowObscured xmlns:a14="http://schemas.microsoft.com/office/drawing/2010/main"/>
            </a:ext>
          </a:extLst>
        </p:spPr>
      </p:pic>
      <p:sp>
        <p:nvSpPr>
          <p:cNvPr id="6" name="5 Rectángulo"/>
          <p:cNvSpPr/>
          <p:nvPr/>
        </p:nvSpPr>
        <p:spPr>
          <a:xfrm>
            <a:off x="2483768" y="1124744"/>
            <a:ext cx="4703532" cy="523220"/>
          </a:xfrm>
          <a:prstGeom prst="rect">
            <a:avLst/>
          </a:prstGeom>
        </p:spPr>
        <p:txBody>
          <a:bodyPr wrap="none">
            <a:spAutoFit/>
          </a:bodyPr>
          <a:lstStyle/>
          <a:p>
            <a:r>
              <a:rPr lang="es-CO" sz="2800" b="1" dirty="0">
                <a:solidFill>
                  <a:schemeClr val="accent2"/>
                </a:solidFill>
                <a:effectLst>
                  <a:outerShdw blurRad="38100" dist="38100" dir="2700000" algn="tl">
                    <a:srgbClr val="000000">
                      <a:alpha val="43137"/>
                    </a:srgbClr>
                  </a:outerShdw>
                </a:effectLst>
                <a:latin typeface="Calibri" pitchFamily="34" charset="0"/>
                <a:cs typeface="Calibri" pitchFamily="34" charset="0"/>
              </a:rPr>
              <a:t>Situación actual del cuidado …</a:t>
            </a:r>
            <a:endParaRPr lang="es-CO" sz="2800" dirty="0"/>
          </a:p>
        </p:txBody>
      </p:sp>
    </p:spTree>
    <p:extLst>
      <p:ext uri="{BB962C8B-B14F-4D97-AF65-F5344CB8AC3E}">
        <p14:creationId xmlns:p14="http://schemas.microsoft.com/office/powerpoint/2010/main" val="2634521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2119257"/>
            <a:ext cx="5093770" cy="3603812"/>
          </a:xfrm>
        </p:spPr>
        <p:txBody>
          <a:bodyPr>
            <a:normAutofit/>
          </a:bodyPr>
          <a:lstStyle/>
          <a:p>
            <a:r>
              <a:rPr lang="es-CO" sz="2000" dirty="0" smtClean="0">
                <a:latin typeface="+mj-lt"/>
              </a:rPr>
              <a:t>En Colombia las mujeres han entrado masivamente al mundo del trabajo en un marco de recorte de derechos – Empleos precarios</a:t>
            </a:r>
          </a:p>
          <a:p>
            <a:r>
              <a:rPr lang="es-CO" sz="2000" dirty="0" smtClean="0">
                <a:latin typeface="+mj-lt"/>
              </a:rPr>
              <a:t>Las mujeres en Colombia actualmente trabajan más, ganan menos, no tienen garantías para obtener recursos permanentes, y enfrentan grandes dificultades para acceder a la seguridad social</a:t>
            </a:r>
            <a:endParaRPr lang="es-CO" sz="2000" dirty="0">
              <a:latin typeface="+mj-lt"/>
            </a:endParaRPr>
          </a:p>
        </p:txBody>
      </p:sp>
      <p:sp>
        <p:nvSpPr>
          <p:cNvPr id="6" name="5 Título"/>
          <p:cNvSpPr>
            <a:spLocks noGrp="1"/>
          </p:cNvSpPr>
          <p:nvPr>
            <p:ph type="title"/>
          </p:nvPr>
        </p:nvSpPr>
        <p:spPr>
          <a:xfrm>
            <a:off x="1906882" y="1126437"/>
            <a:ext cx="5341526" cy="584775"/>
          </a:xfrm>
          <a:prstGeom prst="rect">
            <a:avLst/>
          </a:prstGeom>
        </p:spPr>
        <p:txBody>
          <a:bodyPr wrap="none">
            <a:spAutoFit/>
          </a:bodyPr>
          <a:lstStyle/>
          <a:p>
            <a:r>
              <a:rPr lang="es-CO" sz="3200" b="1" dirty="0">
                <a:solidFill>
                  <a:schemeClr val="accent2"/>
                </a:solidFill>
                <a:effectLst>
                  <a:outerShdw blurRad="38100" dist="38100" dir="2700000" algn="tl">
                    <a:srgbClr val="000000">
                      <a:alpha val="43137"/>
                    </a:srgbClr>
                  </a:outerShdw>
                </a:effectLst>
                <a:latin typeface="Calibri" pitchFamily="34" charset="0"/>
                <a:cs typeface="Calibri" pitchFamily="34" charset="0"/>
              </a:rPr>
              <a:t>Situación actual del cuidado …</a:t>
            </a:r>
            <a:endParaRPr lang="es-CO" sz="3200" dirty="0"/>
          </a:p>
        </p:txBody>
      </p:sp>
      <p:pic>
        <p:nvPicPr>
          <p:cNvPr id="4" name="3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1394" y="3573016"/>
            <a:ext cx="1987421" cy="1656184"/>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790700"/>
            <a:ext cx="1752600" cy="1638300"/>
          </a:xfrm>
          <a:prstGeom prst="rect">
            <a:avLst/>
          </a:prstGeom>
        </p:spPr>
      </p:pic>
    </p:spTree>
    <p:extLst>
      <p:ext uri="{BB962C8B-B14F-4D97-AF65-F5344CB8AC3E}">
        <p14:creationId xmlns:p14="http://schemas.microsoft.com/office/powerpoint/2010/main" val="1355635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1916832"/>
            <a:ext cx="6696744" cy="3603812"/>
          </a:xfrm>
        </p:spPr>
        <p:txBody>
          <a:bodyPr>
            <a:noAutofit/>
          </a:bodyPr>
          <a:lstStyle/>
          <a:p>
            <a:r>
              <a:rPr lang="es-CO" sz="1700" dirty="0" smtClean="0"/>
              <a:t>Reforma tributaria: implicaciones para las mujeres y para la economía del cuidado, menor destinación de recursos monetarios para estos servicios sociales y </a:t>
            </a:r>
            <a:r>
              <a:rPr lang="es-CO" sz="1700" dirty="0" err="1" smtClean="0"/>
              <a:t>sobregarga</a:t>
            </a:r>
            <a:r>
              <a:rPr lang="es-CO" sz="1700" dirty="0" smtClean="0"/>
              <a:t> de trabajo para las mujeres</a:t>
            </a:r>
          </a:p>
          <a:p>
            <a:r>
              <a:rPr lang="es-ES" sz="1700" dirty="0" smtClean="0"/>
              <a:t>Reforma al sistema de seguridad social y reforma laboral nociva sobre la esfera del cuidado</a:t>
            </a:r>
            <a:endParaRPr lang="es-CO" sz="1700" dirty="0" smtClean="0"/>
          </a:p>
          <a:p>
            <a:r>
              <a:rPr lang="es-ES" sz="1700" dirty="0" smtClean="0"/>
              <a:t>Ausencia de cifras de cobertura y demanda insatisfecha de servicios de cuidado</a:t>
            </a:r>
          </a:p>
          <a:p>
            <a:r>
              <a:rPr lang="es-ES" sz="1700" dirty="0" smtClean="0"/>
              <a:t>Protección social vinculada con el mercado laboral formal, dificulta el acceso a beneficios como subsidios y servicios de salud</a:t>
            </a:r>
          </a:p>
          <a:p>
            <a:r>
              <a:rPr lang="es-ES" sz="1700" dirty="0" smtClean="0"/>
              <a:t>Políticas sectoriales para discapacitados y adultos mayores adolecen de un componente transversal que analice las condiciones de cuidado de estas poblaciones al interior de sus grupos familiares</a:t>
            </a:r>
          </a:p>
        </p:txBody>
      </p:sp>
      <p:sp>
        <p:nvSpPr>
          <p:cNvPr id="6" name="5 Título"/>
          <p:cNvSpPr>
            <a:spLocks noGrp="1"/>
          </p:cNvSpPr>
          <p:nvPr>
            <p:ph type="title"/>
          </p:nvPr>
        </p:nvSpPr>
        <p:spPr>
          <a:prstGeom prst="rect">
            <a:avLst/>
          </a:prstGeom>
        </p:spPr>
        <p:txBody>
          <a:bodyPr wrap="none">
            <a:spAutoFit/>
          </a:bodyPr>
          <a:lstStyle/>
          <a:p>
            <a:r>
              <a:rPr lang="es-CO" sz="3200" b="1" dirty="0">
                <a:solidFill>
                  <a:schemeClr val="accent2"/>
                </a:solidFill>
                <a:effectLst>
                  <a:outerShdw blurRad="38100" dist="38100" dir="2700000" algn="tl">
                    <a:srgbClr val="000000">
                      <a:alpha val="43137"/>
                    </a:srgbClr>
                  </a:outerShdw>
                </a:effectLst>
                <a:latin typeface="Calibri" pitchFamily="34" charset="0"/>
                <a:cs typeface="Calibri" pitchFamily="34" charset="0"/>
              </a:rPr>
              <a:t>Situación actual del cuidado …</a:t>
            </a:r>
            <a:endParaRPr lang="es-CO" sz="3200" dirty="0"/>
          </a:p>
        </p:txBody>
      </p:sp>
    </p:spTree>
    <p:extLst>
      <p:ext uri="{BB962C8B-B14F-4D97-AF65-F5344CB8AC3E}">
        <p14:creationId xmlns:p14="http://schemas.microsoft.com/office/powerpoint/2010/main" val="839298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1916832"/>
            <a:ext cx="5112568" cy="3603812"/>
          </a:xfrm>
        </p:spPr>
        <p:txBody>
          <a:bodyPr>
            <a:noAutofit/>
          </a:bodyPr>
          <a:lstStyle/>
          <a:p>
            <a:r>
              <a:rPr lang="es-ES" sz="1700" dirty="0" smtClean="0"/>
              <a:t>Cambios cultural que ayude a superar el </a:t>
            </a:r>
            <a:r>
              <a:rPr lang="es-ES" sz="1700" dirty="0" err="1" smtClean="0"/>
              <a:t>familismo</a:t>
            </a:r>
            <a:r>
              <a:rPr lang="es-ES" sz="1700" dirty="0" smtClean="0"/>
              <a:t> (atención a menores, discapacitados, personas mayores) por medio del cual se legitima el bajo compromiso de las instituciones públicas responsables de ofrecer servicios de cuidado.</a:t>
            </a:r>
          </a:p>
          <a:p>
            <a:endParaRPr lang="es-ES" sz="1700" dirty="0" smtClean="0"/>
          </a:p>
          <a:p>
            <a:r>
              <a:rPr lang="es-ES" sz="1700" dirty="0" smtClean="0"/>
              <a:t>Costos invisibles de la enfermedad </a:t>
            </a:r>
            <a:r>
              <a:rPr lang="es-CO" sz="1700" dirty="0" smtClean="0"/>
              <a:t>– tiempo destinado por la población a la atención de la salud en los hogares – cuidado no remunerado.</a:t>
            </a:r>
          </a:p>
          <a:p>
            <a:endParaRPr lang="es-CO" sz="1700" dirty="0" smtClean="0"/>
          </a:p>
          <a:p>
            <a:r>
              <a:rPr lang="es-CO" sz="1700" dirty="0" smtClean="0"/>
              <a:t>El cuidado puede estar unido al maltrato.</a:t>
            </a:r>
            <a:endParaRPr lang="es-ES" sz="1700" dirty="0" smtClean="0"/>
          </a:p>
        </p:txBody>
      </p:sp>
      <p:sp>
        <p:nvSpPr>
          <p:cNvPr id="6" name="5 Título"/>
          <p:cNvSpPr>
            <a:spLocks noGrp="1"/>
          </p:cNvSpPr>
          <p:nvPr>
            <p:ph type="title"/>
          </p:nvPr>
        </p:nvSpPr>
        <p:spPr>
          <a:prstGeom prst="rect">
            <a:avLst/>
          </a:prstGeom>
        </p:spPr>
        <p:txBody>
          <a:bodyPr wrap="none">
            <a:spAutoFit/>
          </a:bodyPr>
          <a:lstStyle/>
          <a:p>
            <a:r>
              <a:rPr lang="es-CO" sz="3200" b="1" dirty="0">
                <a:solidFill>
                  <a:schemeClr val="accent2"/>
                </a:solidFill>
                <a:effectLst>
                  <a:outerShdw blurRad="38100" dist="38100" dir="2700000" algn="tl">
                    <a:srgbClr val="000000">
                      <a:alpha val="43137"/>
                    </a:srgbClr>
                  </a:outerShdw>
                </a:effectLst>
                <a:latin typeface="Calibri" pitchFamily="34" charset="0"/>
                <a:cs typeface="Calibri" pitchFamily="34" charset="0"/>
              </a:rPr>
              <a:t>Situación actual del cuidado …</a:t>
            </a:r>
            <a:endParaRPr lang="es-CO" sz="3200" dirty="0"/>
          </a:p>
        </p:txBody>
      </p:sp>
    </p:spTree>
    <p:extLst>
      <p:ext uri="{BB962C8B-B14F-4D97-AF65-F5344CB8AC3E}">
        <p14:creationId xmlns:p14="http://schemas.microsoft.com/office/powerpoint/2010/main" val="839124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2800" b="1" dirty="0">
                <a:solidFill>
                  <a:schemeClr val="accent2"/>
                </a:solidFill>
                <a:effectLst>
                  <a:outerShdw blurRad="38100" dist="38100" dir="2700000" algn="tl">
                    <a:srgbClr val="000000">
                      <a:alpha val="43137"/>
                    </a:srgbClr>
                  </a:outerShdw>
                </a:effectLst>
                <a:latin typeface="Calibri" pitchFamily="34" charset="0"/>
                <a:cs typeface="Calibri" pitchFamily="34" charset="0"/>
              </a:rPr>
              <a:t>El papel de la sociedad civil y las redes en el  cuidado de la salud</a:t>
            </a:r>
            <a:endParaRPr lang="es-CO" sz="2800" dirty="0">
              <a:solidFill>
                <a:schemeClr val="accent2"/>
              </a:solidFill>
            </a:endParaRPr>
          </a:p>
        </p:txBody>
      </p:sp>
      <p:sp>
        <p:nvSpPr>
          <p:cNvPr id="3" name="2 Marcador de contenido"/>
          <p:cNvSpPr>
            <a:spLocks noGrp="1"/>
          </p:cNvSpPr>
          <p:nvPr>
            <p:ph idx="1"/>
          </p:nvPr>
        </p:nvSpPr>
        <p:spPr>
          <a:xfrm>
            <a:off x="1463040" y="2564903"/>
            <a:ext cx="6196405" cy="2088233"/>
          </a:xfrm>
        </p:spPr>
        <p:txBody>
          <a:bodyPr/>
          <a:lstStyle/>
          <a:p>
            <a:r>
              <a:rPr lang="es-CO" dirty="0" smtClean="0"/>
              <a:t>Situación actual del cuidado</a:t>
            </a:r>
          </a:p>
          <a:p>
            <a:r>
              <a:rPr lang="es-CO" dirty="0" smtClean="0"/>
              <a:t>Perspectivas del cuidado en Colombia y la lógica de la protección social</a:t>
            </a:r>
          </a:p>
          <a:p>
            <a:r>
              <a:rPr lang="es-CO" dirty="0" smtClean="0"/>
              <a:t>La ciudadanía y las redes de cuidado</a:t>
            </a:r>
            <a:endParaRPr lang="es-CO" dirty="0"/>
          </a:p>
        </p:txBody>
      </p:sp>
    </p:spTree>
    <p:extLst>
      <p:ext uri="{BB962C8B-B14F-4D97-AF65-F5344CB8AC3E}">
        <p14:creationId xmlns:p14="http://schemas.microsoft.com/office/powerpoint/2010/main" val="339414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548680"/>
            <a:ext cx="6965245" cy="1202485"/>
          </a:xfrm>
        </p:spPr>
        <p:txBody>
          <a:bodyPr>
            <a:normAutofit/>
          </a:bodyPr>
          <a:lstStyle/>
          <a:p>
            <a:r>
              <a:rPr lang="es-CO" sz="3200" b="1" dirty="0" smtClean="0">
                <a:solidFill>
                  <a:schemeClr val="accent2"/>
                </a:solidFill>
              </a:rPr>
              <a:t>El cuidado como problema p</a:t>
            </a:r>
            <a:r>
              <a:rPr lang="en-US" sz="3200" b="1" dirty="0" smtClean="0">
                <a:solidFill>
                  <a:schemeClr val="accent2"/>
                </a:solidFill>
              </a:rPr>
              <a:t>ú</a:t>
            </a:r>
            <a:r>
              <a:rPr lang="es-CO" sz="3200" b="1" dirty="0" err="1" smtClean="0">
                <a:solidFill>
                  <a:schemeClr val="accent2"/>
                </a:solidFill>
              </a:rPr>
              <a:t>blico</a:t>
            </a:r>
            <a:endParaRPr lang="es-CO" sz="3200" b="1" dirty="0">
              <a:solidFill>
                <a:schemeClr val="accent2"/>
              </a:solidFill>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670381849"/>
              </p:ext>
            </p:extLst>
          </p:nvPr>
        </p:nvGraphicFramePr>
        <p:xfrm>
          <a:off x="1187625" y="1916832"/>
          <a:ext cx="6768752" cy="3757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2248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566" t="8045" r="14843" b="36471"/>
          <a:stretch/>
        </p:blipFill>
        <p:spPr bwMode="auto">
          <a:xfrm>
            <a:off x="755576" y="1724297"/>
            <a:ext cx="7533294" cy="364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331640" y="836712"/>
            <a:ext cx="6552728" cy="830997"/>
          </a:xfrm>
          <a:prstGeom prst="rect">
            <a:avLst/>
          </a:prstGeom>
        </p:spPr>
        <p:txBody>
          <a:bodyPr wrap="square">
            <a:spAutoFit/>
          </a:bodyPr>
          <a:lstStyle/>
          <a:p>
            <a:pPr algn="ctr"/>
            <a:r>
              <a:rPr lang="es-CO" sz="2400" b="1" dirty="0">
                <a:solidFill>
                  <a:schemeClr val="accent2"/>
                </a:solidFill>
              </a:rPr>
              <a:t>Perspectivas del cuidado </a:t>
            </a:r>
            <a:r>
              <a:rPr lang="es-CO" sz="2400" b="1" dirty="0" smtClean="0">
                <a:solidFill>
                  <a:schemeClr val="accent2"/>
                </a:solidFill>
              </a:rPr>
              <a:t>y </a:t>
            </a:r>
            <a:r>
              <a:rPr lang="es-CO" sz="2400" b="1" dirty="0">
                <a:solidFill>
                  <a:schemeClr val="accent2"/>
                </a:solidFill>
              </a:rPr>
              <a:t>la lógica de la protección social</a:t>
            </a:r>
          </a:p>
        </p:txBody>
      </p:sp>
    </p:spTree>
    <p:extLst>
      <p:ext uri="{BB962C8B-B14F-4D97-AF65-F5344CB8AC3E}">
        <p14:creationId xmlns:p14="http://schemas.microsoft.com/office/powerpoint/2010/main" val="1156376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964" t="10828" r="19357" b="16143"/>
          <a:stretch/>
        </p:blipFill>
        <p:spPr bwMode="auto">
          <a:xfrm>
            <a:off x="666206" y="444137"/>
            <a:ext cx="7641771" cy="556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769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4000" b="1" dirty="0" smtClean="0">
                <a:solidFill>
                  <a:schemeClr val="accent2"/>
                </a:solidFill>
              </a:rPr>
              <a:t>La </a:t>
            </a:r>
            <a:r>
              <a:rPr lang="en-US" sz="4000" b="1" dirty="0" err="1" smtClean="0">
                <a:solidFill>
                  <a:schemeClr val="accent2"/>
                </a:solidFill>
              </a:rPr>
              <a:t>economía</a:t>
            </a:r>
            <a:r>
              <a:rPr lang="en-US" sz="4000" b="1" dirty="0" smtClean="0">
                <a:solidFill>
                  <a:schemeClr val="accent2"/>
                </a:solidFill>
              </a:rPr>
              <a:t> del </a:t>
            </a:r>
            <a:r>
              <a:rPr lang="en-US" sz="4000" b="1" dirty="0" err="1" smtClean="0">
                <a:solidFill>
                  <a:schemeClr val="accent2"/>
                </a:solidFill>
              </a:rPr>
              <a:t>cuidado</a:t>
            </a:r>
            <a:r>
              <a:rPr lang="en-US" sz="4000" b="1" dirty="0" smtClean="0">
                <a:solidFill>
                  <a:schemeClr val="accent2"/>
                </a:solidFill>
              </a:rPr>
              <a:t>…</a:t>
            </a:r>
            <a:endParaRPr lang="es-CO" sz="4000" b="1" dirty="0">
              <a:solidFill>
                <a:schemeClr val="accent2"/>
              </a:solidFill>
            </a:endParaRPr>
          </a:p>
        </p:txBody>
      </p:sp>
      <p:sp>
        <p:nvSpPr>
          <p:cNvPr id="3" name="2 Marcador de contenido"/>
          <p:cNvSpPr>
            <a:spLocks noGrp="1"/>
          </p:cNvSpPr>
          <p:nvPr>
            <p:ph idx="1"/>
          </p:nvPr>
        </p:nvSpPr>
        <p:spPr/>
        <p:txBody>
          <a:bodyPr>
            <a:normAutofit fontScale="70000" lnSpcReduction="20000"/>
          </a:bodyPr>
          <a:lstStyle/>
          <a:p>
            <a:r>
              <a:rPr lang="es-CO" dirty="0"/>
              <a:t>La economía del cuidado es esencial para el desarrollo y </a:t>
            </a:r>
            <a:r>
              <a:rPr lang="es-CO" dirty="0" smtClean="0"/>
              <a:t>mantenimiento </a:t>
            </a:r>
            <a:r>
              <a:rPr lang="es-CO" dirty="0"/>
              <a:t>de la salud y </a:t>
            </a:r>
            <a:r>
              <a:rPr lang="es-CO" dirty="0" smtClean="0"/>
              <a:t>las capacidades </a:t>
            </a:r>
            <a:r>
              <a:rPr lang="es-CO" dirty="0"/>
              <a:t>de la fuerza de trabajo, pero también en el desarrollo y mantenimiento del </a:t>
            </a:r>
            <a:r>
              <a:rPr lang="es-CO" dirty="0" smtClean="0"/>
              <a:t>tejido social</a:t>
            </a:r>
            <a:r>
              <a:rPr lang="es-CO" dirty="0"/>
              <a:t>: el sentido de comunidad; de responsabilidad cívica; las reglas, las normas y los </a:t>
            </a:r>
            <a:r>
              <a:rPr lang="es-CO" dirty="0" smtClean="0"/>
              <a:t>valores que </a:t>
            </a:r>
            <a:r>
              <a:rPr lang="es-CO" dirty="0"/>
              <a:t>mantienen la confianza, la buena voluntad y el orden social</a:t>
            </a:r>
            <a:r>
              <a:rPr lang="es-CO" dirty="0" smtClean="0"/>
              <a:t>.</a:t>
            </a:r>
          </a:p>
          <a:p>
            <a:endParaRPr lang="es-CO" dirty="0"/>
          </a:p>
          <a:p>
            <a:r>
              <a:rPr lang="es-CO" dirty="0"/>
              <a:t>Estas actividades, en general, se consideran como dadas y no se introducen en la discusión </a:t>
            </a:r>
            <a:r>
              <a:rPr lang="es-CO" dirty="0" smtClean="0"/>
              <a:t>de política </a:t>
            </a:r>
            <a:r>
              <a:rPr lang="es-CO" dirty="0"/>
              <a:t>económica. Pero la riqueza de un país consiste no solo en los bienes y </a:t>
            </a:r>
            <a:r>
              <a:rPr lang="es-CO" dirty="0" smtClean="0"/>
              <a:t>servicios producidos </a:t>
            </a:r>
            <a:r>
              <a:rPr lang="es-CO" dirty="0"/>
              <a:t>por el sector privado y el sector público, sino también en lo que la economía </a:t>
            </a:r>
            <a:r>
              <a:rPr lang="es-CO" dirty="0" smtClean="0"/>
              <a:t>del cuidado </a:t>
            </a:r>
            <a:r>
              <a:rPr lang="es-CO" dirty="0"/>
              <a:t>provee que son las capacidades humanas y la cohesión social.</a:t>
            </a:r>
          </a:p>
        </p:txBody>
      </p:sp>
    </p:spTree>
    <p:extLst>
      <p:ext uri="{BB962C8B-B14F-4D97-AF65-F5344CB8AC3E}">
        <p14:creationId xmlns:p14="http://schemas.microsoft.com/office/powerpoint/2010/main" val="1813864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274316" y="2049492"/>
            <a:ext cx="4648200" cy="3821113"/>
            <a:chOff x="2057400" y="1558925"/>
            <a:chExt cx="5715000" cy="5049838"/>
          </a:xfrm>
        </p:grpSpPr>
        <p:sp>
          <p:nvSpPr>
            <p:cNvPr id="88067" name="Oval 3"/>
            <p:cNvSpPr>
              <a:spLocks noChangeArrowheads="1"/>
            </p:cNvSpPr>
            <p:nvPr/>
          </p:nvSpPr>
          <p:spPr bwMode="auto">
            <a:xfrm>
              <a:off x="2057400" y="1558925"/>
              <a:ext cx="5410200" cy="5049838"/>
            </a:xfrm>
            <a:prstGeom prst="ellipse">
              <a:avLst/>
            </a:prstGeom>
            <a:solidFill>
              <a:schemeClr val="accent2"/>
            </a:solidFill>
            <a:ln w="9525">
              <a:solidFill>
                <a:schemeClr val="accent2"/>
              </a:solidFill>
              <a:round/>
              <a:headEnd/>
              <a:tailEnd/>
            </a:ln>
            <a:effectLst/>
          </p:spPr>
          <p:txBody>
            <a:bodyPr wrap="none" anchor="ctr"/>
            <a:lstStyle/>
            <a:p>
              <a:endParaRPr lang="es-CO"/>
            </a:p>
          </p:txBody>
        </p:sp>
        <p:sp>
          <p:nvSpPr>
            <p:cNvPr id="88068" name="Oval 4"/>
            <p:cNvSpPr>
              <a:spLocks noChangeArrowheads="1"/>
            </p:cNvSpPr>
            <p:nvPr/>
          </p:nvSpPr>
          <p:spPr bwMode="auto">
            <a:xfrm>
              <a:off x="2514600" y="2087563"/>
              <a:ext cx="4419600" cy="4125912"/>
            </a:xfrm>
            <a:prstGeom prst="ellipse">
              <a:avLst/>
            </a:prstGeom>
            <a:solidFill>
              <a:schemeClr val="bg1"/>
            </a:solidFill>
            <a:ln w="9525">
              <a:solidFill>
                <a:schemeClr val="bg1"/>
              </a:solidFill>
              <a:round/>
              <a:headEnd/>
              <a:tailEnd/>
            </a:ln>
            <a:effectLst/>
          </p:spPr>
          <p:txBody>
            <a:bodyPr wrap="none" anchor="ctr"/>
            <a:lstStyle/>
            <a:p>
              <a:endParaRPr lang="es-CO"/>
            </a:p>
          </p:txBody>
        </p:sp>
        <p:sp>
          <p:nvSpPr>
            <p:cNvPr id="88069" name="Oval 5"/>
            <p:cNvSpPr>
              <a:spLocks noChangeArrowheads="1"/>
            </p:cNvSpPr>
            <p:nvPr/>
          </p:nvSpPr>
          <p:spPr bwMode="auto">
            <a:xfrm>
              <a:off x="2971800" y="2514600"/>
              <a:ext cx="3429000" cy="3344863"/>
            </a:xfrm>
            <a:prstGeom prst="ellipse">
              <a:avLst/>
            </a:prstGeom>
            <a:solidFill>
              <a:schemeClr val="accent2"/>
            </a:solidFill>
            <a:ln w="9525">
              <a:solidFill>
                <a:schemeClr val="accent2"/>
              </a:solidFill>
              <a:round/>
              <a:headEnd/>
              <a:tailEnd/>
            </a:ln>
            <a:effectLst/>
          </p:spPr>
          <p:txBody>
            <a:bodyPr wrap="none" anchor="ctr"/>
            <a:lstStyle/>
            <a:p>
              <a:endParaRPr lang="es-CO"/>
            </a:p>
          </p:txBody>
        </p:sp>
        <p:sp>
          <p:nvSpPr>
            <p:cNvPr id="88070" name="Oval 6"/>
            <p:cNvSpPr>
              <a:spLocks noChangeArrowheads="1"/>
            </p:cNvSpPr>
            <p:nvPr/>
          </p:nvSpPr>
          <p:spPr bwMode="auto">
            <a:xfrm>
              <a:off x="3429000" y="2971800"/>
              <a:ext cx="2514600" cy="2452688"/>
            </a:xfrm>
            <a:prstGeom prst="ellipse">
              <a:avLst/>
            </a:prstGeom>
            <a:solidFill>
              <a:schemeClr val="bg1"/>
            </a:solidFill>
            <a:ln w="9525">
              <a:solidFill>
                <a:schemeClr val="bg1"/>
              </a:solidFill>
              <a:round/>
              <a:headEnd/>
              <a:tailEnd/>
            </a:ln>
            <a:effectLst/>
          </p:spPr>
          <p:txBody>
            <a:bodyPr wrap="none" anchor="ctr"/>
            <a:lstStyle/>
            <a:p>
              <a:endParaRPr lang="es-CO"/>
            </a:p>
          </p:txBody>
        </p:sp>
        <p:sp>
          <p:nvSpPr>
            <p:cNvPr id="88071" name="Oval 7"/>
            <p:cNvSpPr>
              <a:spLocks noChangeArrowheads="1"/>
            </p:cNvSpPr>
            <p:nvPr/>
          </p:nvSpPr>
          <p:spPr bwMode="auto">
            <a:xfrm>
              <a:off x="3733800" y="3276600"/>
              <a:ext cx="1905000" cy="1858963"/>
            </a:xfrm>
            <a:prstGeom prst="ellipse">
              <a:avLst/>
            </a:prstGeom>
            <a:solidFill>
              <a:schemeClr val="accent2"/>
            </a:solidFill>
            <a:ln w="9525">
              <a:solidFill>
                <a:schemeClr val="accent2"/>
              </a:solidFill>
              <a:round/>
              <a:headEnd/>
              <a:tailEnd/>
            </a:ln>
            <a:effectLst/>
          </p:spPr>
          <p:txBody>
            <a:bodyPr wrap="none" anchor="ctr"/>
            <a:lstStyle/>
            <a:p>
              <a:endParaRPr lang="es-CO"/>
            </a:p>
          </p:txBody>
        </p:sp>
        <p:sp>
          <p:nvSpPr>
            <p:cNvPr id="88075" name="Text Box 11"/>
            <p:cNvSpPr txBox="1">
              <a:spLocks noChangeArrowheads="1"/>
            </p:cNvSpPr>
            <p:nvPr/>
          </p:nvSpPr>
          <p:spPr bwMode="auto">
            <a:xfrm>
              <a:off x="6096000" y="1828800"/>
              <a:ext cx="1676400" cy="641350"/>
            </a:xfrm>
            <a:prstGeom prst="rect">
              <a:avLst/>
            </a:prstGeom>
            <a:noFill/>
            <a:ln w="9525">
              <a:noFill/>
              <a:miter lim="800000"/>
              <a:headEnd/>
              <a:tailEnd/>
            </a:ln>
            <a:effectLst/>
          </p:spPr>
          <p:txBody>
            <a:bodyPr>
              <a:spAutoFit/>
            </a:bodyPr>
            <a:lstStyle/>
            <a:p>
              <a:pPr algn="ctr">
                <a:spcBef>
                  <a:spcPct val="50000"/>
                </a:spcBef>
              </a:pPr>
              <a:r>
                <a:rPr kumimoji="1" lang="es-ES" sz="1800" b="1" dirty="0">
                  <a:latin typeface="Arial" charset="0"/>
                </a:rPr>
                <a:t>Mundo de la vida</a:t>
              </a:r>
            </a:p>
          </p:txBody>
        </p:sp>
        <p:sp>
          <p:nvSpPr>
            <p:cNvPr id="88076" name="Text Box 12"/>
            <p:cNvSpPr txBox="1">
              <a:spLocks noChangeArrowheads="1"/>
            </p:cNvSpPr>
            <p:nvPr/>
          </p:nvSpPr>
          <p:spPr bwMode="auto">
            <a:xfrm>
              <a:off x="6096000" y="2787650"/>
              <a:ext cx="1676400" cy="854167"/>
            </a:xfrm>
            <a:prstGeom prst="rect">
              <a:avLst/>
            </a:prstGeom>
            <a:noFill/>
            <a:ln w="9525">
              <a:noFill/>
              <a:miter lim="800000"/>
              <a:headEnd/>
              <a:tailEnd/>
            </a:ln>
            <a:effectLst/>
          </p:spPr>
          <p:txBody>
            <a:bodyPr wrap="square">
              <a:spAutoFit/>
            </a:bodyPr>
            <a:lstStyle/>
            <a:p>
              <a:pPr algn="ctr">
                <a:spcBef>
                  <a:spcPct val="50000"/>
                </a:spcBef>
              </a:pPr>
              <a:r>
                <a:rPr kumimoji="1" lang="es-ES" sz="1800" b="1" dirty="0">
                  <a:latin typeface="Arial" charset="0"/>
                </a:rPr>
                <a:t>Sociedad Civil</a:t>
              </a:r>
            </a:p>
          </p:txBody>
        </p:sp>
        <p:sp>
          <p:nvSpPr>
            <p:cNvPr id="88077" name="Text Box 13"/>
            <p:cNvSpPr txBox="1">
              <a:spLocks noChangeArrowheads="1"/>
            </p:cNvSpPr>
            <p:nvPr/>
          </p:nvSpPr>
          <p:spPr bwMode="auto">
            <a:xfrm>
              <a:off x="5867400" y="3733800"/>
              <a:ext cx="1295400" cy="488095"/>
            </a:xfrm>
            <a:prstGeom prst="rect">
              <a:avLst/>
            </a:prstGeom>
            <a:noFill/>
            <a:ln w="9525">
              <a:noFill/>
              <a:miter lim="800000"/>
              <a:headEnd/>
              <a:tailEnd/>
            </a:ln>
            <a:effectLst/>
          </p:spPr>
          <p:txBody>
            <a:bodyPr wrap="square">
              <a:spAutoFit/>
            </a:bodyPr>
            <a:lstStyle/>
            <a:p>
              <a:pPr algn="ctr">
                <a:spcBef>
                  <a:spcPct val="50000"/>
                </a:spcBef>
              </a:pPr>
              <a:r>
                <a:rPr kumimoji="1" lang="es-ES" sz="1800" b="1" dirty="0">
                  <a:latin typeface="Arial" charset="0"/>
                </a:rPr>
                <a:t>Público</a:t>
              </a:r>
            </a:p>
          </p:txBody>
        </p:sp>
        <p:sp>
          <p:nvSpPr>
            <p:cNvPr id="88078" name="Text Box 14"/>
            <p:cNvSpPr txBox="1">
              <a:spLocks noChangeArrowheads="1"/>
            </p:cNvSpPr>
            <p:nvPr/>
          </p:nvSpPr>
          <p:spPr bwMode="auto">
            <a:xfrm>
              <a:off x="5334000" y="4586288"/>
              <a:ext cx="1333500" cy="488095"/>
            </a:xfrm>
            <a:prstGeom prst="rect">
              <a:avLst/>
            </a:prstGeom>
            <a:noFill/>
            <a:ln w="9525">
              <a:noFill/>
              <a:miter lim="800000"/>
              <a:headEnd/>
              <a:tailEnd/>
            </a:ln>
            <a:effectLst/>
          </p:spPr>
          <p:txBody>
            <a:bodyPr wrap="square">
              <a:spAutoFit/>
            </a:bodyPr>
            <a:lstStyle/>
            <a:p>
              <a:pPr algn="ctr">
                <a:spcBef>
                  <a:spcPct val="50000"/>
                </a:spcBef>
              </a:pPr>
              <a:r>
                <a:rPr kumimoji="1" lang="es-ES" sz="1800" b="1" dirty="0">
                  <a:latin typeface="Arial" charset="0"/>
                </a:rPr>
                <a:t>Política</a:t>
              </a:r>
            </a:p>
          </p:txBody>
        </p:sp>
        <p:sp>
          <p:nvSpPr>
            <p:cNvPr id="88079" name="Text Box 15"/>
            <p:cNvSpPr txBox="1">
              <a:spLocks noChangeArrowheads="1"/>
            </p:cNvSpPr>
            <p:nvPr/>
          </p:nvSpPr>
          <p:spPr bwMode="auto">
            <a:xfrm>
              <a:off x="3886200" y="3732213"/>
              <a:ext cx="1676400" cy="915987"/>
            </a:xfrm>
            <a:prstGeom prst="rect">
              <a:avLst/>
            </a:prstGeom>
            <a:noFill/>
            <a:ln w="9525">
              <a:noFill/>
              <a:miter lim="800000"/>
              <a:headEnd/>
              <a:tailEnd/>
            </a:ln>
            <a:effectLst/>
          </p:spPr>
          <p:txBody>
            <a:bodyPr>
              <a:spAutoFit/>
            </a:bodyPr>
            <a:lstStyle/>
            <a:p>
              <a:pPr algn="ctr">
                <a:spcBef>
                  <a:spcPct val="50000"/>
                </a:spcBef>
              </a:pPr>
              <a:r>
                <a:rPr kumimoji="1" lang="es-ES" sz="1800" b="1">
                  <a:solidFill>
                    <a:schemeClr val="bg1"/>
                  </a:solidFill>
                  <a:latin typeface="Arial" charset="0"/>
                </a:rPr>
                <a:t>Estado Social</a:t>
              </a:r>
              <a:r>
                <a:rPr kumimoji="1" lang="es-ES" sz="1800" b="1">
                  <a:latin typeface="Arial" charset="0"/>
                </a:rPr>
                <a:t> </a:t>
              </a:r>
              <a:r>
                <a:rPr kumimoji="1" lang="es-ES" sz="1800" b="1">
                  <a:solidFill>
                    <a:schemeClr val="bg1"/>
                  </a:solidFill>
                  <a:latin typeface="Arial" charset="0"/>
                </a:rPr>
                <a:t>de Derecho</a:t>
              </a:r>
            </a:p>
          </p:txBody>
        </p:sp>
        <p:sp>
          <p:nvSpPr>
            <p:cNvPr id="88080" name="Line 16"/>
            <p:cNvSpPr>
              <a:spLocks noChangeShapeType="1"/>
            </p:cNvSpPr>
            <p:nvPr/>
          </p:nvSpPr>
          <p:spPr bwMode="auto">
            <a:xfrm>
              <a:off x="5486400" y="4953000"/>
              <a:ext cx="533400" cy="0"/>
            </a:xfrm>
            <a:prstGeom prst="line">
              <a:avLst/>
            </a:prstGeom>
            <a:noFill/>
            <a:ln w="9525">
              <a:solidFill>
                <a:srgbClr val="CC3300"/>
              </a:solidFill>
              <a:round/>
              <a:headEnd type="triangle" w="med" len="med"/>
              <a:tailEnd/>
            </a:ln>
            <a:effectLst/>
          </p:spPr>
          <p:txBody>
            <a:bodyPr/>
            <a:lstStyle/>
            <a:p>
              <a:endParaRPr lang="es-CO"/>
            </a:p>
          </p:txBody>
        </p:sp>
        <p:sp>
          <p:nvSpPr>
            <p:cNvPr id="88081" name="Line 17"/>
            <p:cNvSpPr>
              <a:spLocks noChangeShapeType="1"/>
            </p:cNvSpPr>
            <p:nvPr/>
          </p:nvSpPr>
          <p:spPr bwMode="auto">
            <a:xfrm>
              <a:off x="6096000" y="4114800"/>
              <a:ext cx="533400" cy="0"/>
            </a:xfrm>
            <a:prstGeom prst="line">
              <a:avLst/>
            </a:prstGeom>
            <a:noFill/>
            <a:ln w="9525">
              <a:solidFill>
                <a:srgbClr val="CC3300"/>
              </a:solidFill>
              <a:round/>
              <a:headEnd type="triangle" w="med" len="med"/>
              <a:tailEnd/>
            </a:ln>
            <a:effectLst/>
          </p:spPr>
          <p:txBody>
            <a:bodyPr/>
            <a:lstStyle/>
            <a:p>
              <a:endParaRPr lang="es-CO"/>
            </a:p>
          </p:txBody>
        </p:sp>
        <p:sp>
          <p:nvSpPr>
            <p:cNvPr id="88082" name="Line 18"/>
            <p:cNvSpPr>
              <a:spLocks noChangeShapeType="1"/>
            </p:cNvSpPr>
            <p:nvPr/>
          </p:nvSpPr>
          <p:spPr bwMode="auto">
            <a:xfrm>
              <a:off x="6400800" y="3477193"/>
              <a:ext cx="533400" cy="0"/>
            </a:xfrm>
            <a:prstGeom prst="line">
              <a:avLst/>
            </a:prstGeom>
            <a:noFill/>
            <a:ln w="9525">
              <a:solidFill>
                <a:srgbClr val="CC3300"/>
              </a:solidFill>
              <a:round/>
              <a:headEnd type="triangle" w="med" len="med"/>
              <a:tailEnd/>
            </a:ln>
            <a:effectLst/>
          </p:spPr>
          <p:txBody>
            <a:bodyPr/>
            <a:lstStyle/>
            <a:p>
              <a:endParaRPr lang="es-CO"/>
            </a:p>
          </p:txBody>
        </p:sp>
        <p:sp>
          <p:nvSpPr>
            <p:cNvPr id="88083" name="Line 19"/>
            <p:cNvSpPr>
              <a:spLocks noChangeShapeType="1"/>
            </p:cNvSpPr>
            <p:nvPr/>
          </p:nvSpPr>
          <p:spPr bwMode="auto">
            <a:xfrm>
              <a:off x="6629400" y="2620726"/>
              <a:ext cx="533400" cy="0"/>
            </a:xfrm>
            <a:prstGeom prst="line">
              <a:avLst/>
            </a:prstGeom>
            <a:noFill/>
            <a:ln w="9525">
              <a:solidFill>
                <a:srgbClr val="CC3300"/>
              </a:solidFill>
              <a:round/>
              <a:headEnd type="triangle" w="med" len="med"/>
              <a:tailEnd/>
            </a:ln>
            <a:effectLst/>
          </p:spPr>
          <p:txBody>
            <a:bodyPr/>
            <a:lstStyle/>
            <a:p>
              <a:endParaRPr lang="es-CO"/>
            </a:p>
          </p:txBody>
        </p:sp>
      </p:grpSp>
      <p:sp>
        <p:nvSpPr>
          <p:cNvPr id="19" name="18 Título"/>
          <p:cNvSpPr>
            <a:spLocks noGrp="1"/>
          </p:cNvSpPr>
          <p:nvPr>
            <p:ph type="title"/>
          </p:nvPr>
        </p:nvSpPr>
        <p:spPr>
          <a:prstGeom prst="rect">
            <a:avLst/>
          </a:prstGeom>
        </p:spPr>
        <p:txBody>
          <a:bodyPr wrap="none">
            <a:spAutoFit/>
          </a:bodyPr>
          <a:lstStyle/>
          <a:p>
            <a:r>
              <a:rPr lang="es-CO" sz="2800" b="1" dirty="0">
                <a:solidFill>
                  <a:schemeClr val="accent2"/>
                </a:solidFill>
              </a:rPr>
              <a:t>La ciudadanía y las redes de cuidado</a:t>
            </a:r>
          </a:p>
        </p:txBody>
      </p:sp>
    </p:spTree>
    <p:extLst>
      <p:ext uri="{BB962C8B-B14F-4D97-AF65-F5344CB8AC3E}">
        <p14:creationId xmlns:p14="http://schemas.microsoft.com/office/powerpoint/2010/main" val="1337507579"/>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63688" y="1098317"/>
            <a:ext cx="5653862" cy="3554819"/>
          </a:xfrm>
          <a:prstGeom prst="rect">
            <a:avLst/>
          </a:prstGeom>
          <a:noFill/>
        </p:spPr>
        <p:txBody>
          <a:bodyPr wrap="square">
            <a:spAutoFit/>
          </a:bodyPr>
          <a:lstStyle/>
          <a:p>
            <a:pPr algn="ctr">
              <a:defRPr/>
            </a:pPr>
            <a:r>
              <a:rPr lang="es-CO" sz="2500" b="1" dirty="0">
                <a:ln w="10541" cmpd="sng">
                  <a:solidFill>
                    <a:schemeClr val="accent1">
                      <a:shade val="88000"/>
                      <a:satMod val="110000"/>
                    </a:schemeClr>
                  </a:solidFill>
                  <a:prstDash val="solid"/>
                </a:ln>
                <a:solidFill>
                  <a:srgbClr val="00B050"/>
                </a:solidFill>
                <a:latin typeface="Calibri" pitchFamily="34" charset="0"/>
                <a:cs typeface="Calibri" pitchFamily="34" charset="0"/>
              </a:rPr>
              <a:t>“El ideal con que yo sueño consiste en que todo individuo pueda decir:</a:t>
            </a:r>
          </a:p>
          <a:p>
            <a:pPr algn="ctr">
              <a:defRPr/>
            </a:pPr>
            <a:r>
              <a:rPr lang="es-CO" sz="2500" b="1" dirty="0">
                <a:ln w="10541" cmpd="sng">
                  <a:solidFill>
                    <a:schemeClr val="accent1">
                      <a:shade val="88000"/>
                      <a:satMod val="110000"/>
                    </a:schemeClr>
                  </a:solidFill>
                  <a:prstDash val="solid"/>
                </a:ln>
                <a:solidFill>
                  <a:srgbClr val="00B050"/>
                </a:solidFill>
                <a:latin typeface="Calibri" pitchFamily="34" charset="0"/>
                <a:cs typeface="Calibri" pitchFamily="34" charset="0"/>
              </a:rPr>
              <a:t>'me querría mantener por mis propias fuerzas; querría asumir sobre mí mismo el riesgo de la vida y ser responsable de mi propia suerte.</a:t>
            </a:r>
          </a:p>
          <a:p>
            <a:pPr algn="ctr">
              <a:defRPr/>
            </a:pPr>
            <a:endParaRPr lang="es-CO" sz="2500" b="1" dirty="0">
              <a:ln w="10541" cmpd="sng">
                <a:solidFill>
                  <a:schemeClr val="accent1">
                    <a:shade val="88000"/>
                    <a:satMod val="110000"/>
                  </a:schemeClr>
                </a:solidFill>
                <a:prstDash val="solid"/>
              </a:ln>
              <a:solidFill>
                <a:srgbClr val="00B050"/>
              </a:solidFill>
              <a:latin typeface="Calibri" pitchFamily="34" charset="0"/>
              <a:cs typeface="Calibri" pitchFamily="34" charset="0"/>
            </a:endParaRPr>
          </a:p>
          <a:p>
            <a:pPr algn="ctr">
              <a:defRPr/>
            </a:pPr>
            <a:r>
              <a:rPr lang="es-CO" sz="2500" b="1" dirty="0">
                <a:ln w="10541" cmpd="sng">
                  <a:solidFill>
                    <a:schemeClr val="accent1">
                      <a:shade val="88000"/>
                      <a:satMod val="110000"/>
                    </a:schemeClr>
                  </a:solidFill>
                  <a:prstDash val="solid"/>
                </a:ln>
                <a:solidFill>
                  <a:srgbClr val="00B050"/>
                </a:solidFill>
                <a:latin typeface="Calibri" pitchFamily="34" charset="0"/>
                <a:cs typeface="Calibri" pitchFamily="34" charset="0"/>
              </a:rPr>
              <a:t>Tú, Estado, cuida de que yo esté en condiciones para ello'.</a:t>
            </a:r>
          </a:p>
        </p:txBody>
      </p:sp>
      <p:sp>
        <p:nvSpPr>
          <p:cNvPr id="4" name="3 CuadroTexto"/>
          <p:cNvSpPr txBox="1"/>
          <p:nvPr/>
        </p:nvSpPr>
        <p:spPr>
          <a:xfrm>
            <a:off x="1907704" y="4954990"/>
            <a:ext cx="5616624" cy="1077218"/>
          </a:xfrm>
          <a:prstGeom prst="rect">
            <a:avLst/>
          </a:prstGeom>
          <a:noFill/>
        </p:spPr>
        <p:txBody>
          <a:bodyPr wrap="square">
            <a:spAutoFit/>
          </a:bodyPr>
          <a:lstStyle/>
          <a:p>
            <a:pPr algn="ctr">
              <a:defRPr/>
            </a:pPr>
            <a:r>
              <a:rPr lang="es-CO" sz="1600" b="1" i="1" dirty="0">
                <a:ln w="10541" cmpd="sng">
                  <a:solidFill>
                    <a:schemeClr val="accent1">
                      <a:shade val="88000"/>
                      <a:satMod val="110000"/>
                    </a:schemeClr>
                  </a:solidFill>
                  <a:prstDash val="solid"/>
                </a:ln>
                <a:solidFill>
                  <a:srgbClr val="C00000"/>
                </a:solidFill>
              </a:rPr>
              <a:t> </a:t>
            </a:r>
          </a:p>
          <a:p>
            <a:pPr algn="ctr">
              <a:defRPr/>
            </a:pPr>
            <a:r>
              <a:rPr lang="es-CO" sz="1600" b="1" i="1" dirty="0">
                <a:ln w="10541" cmpd="sng">
                  <a:solidFill>
                    <a:schemeClr val="accent1">
                      <a:shade val="88000"/>
                      <a:satMod val="110000"/>
                    </a:schemeClr>
                  </a:solidFill>
                  <a:prstDash val="solid"/>
                </a:ln>
                <a:solidFill>
                  <a:srgbClr val="C00000"/>
                </a:solidFill>
              </a:rPr>
              <a:t>Citado por la traducción al castellano de Enrique Tierno Galván: LUDWIG ERHARD,</a:t>
            </a:r>
          </a:p>
          <a:p>
            <a:pPr algn="ctr">
              <a:defRPr/>
            </a:pPr>
            <a:r>
              <a:rPr lang="es-CO" sz="1600" b="1" i="1" dirty="0">
                <a:ln w="10541" cmpd="sng">
                  <a:solidFill>
                    <a:schemeClr val="accent1">
                      <a:shade val="88000"/>
                      <a:satMod val="110000"/>
                    </a:schemeClr>
                  </a:solidFill>
                  <a:prstDash val="solid"/>
                </a:ln>
                <a:solidFill>
                  <a:srgbClr val="C00000"/>
                </a:solidFill>
              </a:rPr>
              <a:t>Bienestar para todos, Barcelona 1957, pp. 217 ss..</a:t>
            </a:r>
          </a:p>
        </p:txBody>
      </p:sp>
    </p:spTree>
    <p:extLst>
      <p:ext uri="{BB962C8B-B14F-4D97-AF65-F5344CB8AC3E}">
        <p14:creationId xmlns:p14="http://schemas.microsoft.com/office/powerpoint/2010/main" val="2889159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71470" y="639529"/>
            <a:ext cx="9215470" cy="646331"/>
          </a:xfrm>
          <a:prstGeom prst="rect">
            <a:avLst/>
          </a:prstGeom>
          <a:noFill/>
        </p:spPr>
        <p:txBody>
          <a:bodyPr>
            <a:spAutoFit/>
            <a:scene3d>
              <a:camera prst="orthographicFront"/>
              <a:lightRig rig="threePt" dir="t"/>
            </a:scene3d>
            <a:sp3d extrusionH="57150">
              <a:bevelT w="38100" h="38100" prst="angle"/>
            </a:sp3d>
          </a:bodyPr>
          <a:lstStyle/>
          <a:p>
            <a:pPr algn="ctr">
              <a:spcBef>
                <a:spcPct val="50000"/>
              </a:spcBef>
            </a:pPr>
            <a:r>
              <a:rPr lang="es-CO" sz="3600" b="1" dirty="0" smtClean="0">
                <a:solidFill>
                  <a:schemeClr val="accent2"/>
                </a:solidFill>
              </a:rPr>
              <a:t>Cuidado elemento fundamental</a:t>
            </a:r>
            <a:endParaRPr lang="es-CO" sz="3600" b="1" dirty="0">
              <a:solidFill>
                <a:schemeClr val="accent2"/>
              </a:solidFill>
            </a:endParaRPr>
          </a:p>
        </p:txBody>
      </p:sp>
      <p:sp>
        <p:nvSpPr>
          <p:cNvPr id="6" name="5 Elipse"/>
          <p:cNvSpPr/>
          <p:nvPr/>
        </p:nvSpPr>
        <p:spPr>
          <a:xfrm>
            <a:off x="3428992" y="1643050"/>
            <a:ext cx="2571768" cy="1428760"/>
          </a:xfrm>
          <a:prstGeom prst="ellipse">
            <a:avLst/>
          </a:prstGeom>
          <a:no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CO" dirty="0" smtClean="0">
                <a:latin typeface="Arial" pitchFamily="34" charset="0"/>
                <a:cs typeface="Arial" pitchFamily="34" charset="0"/>
              </a:rPr>
              <a:t>Ciudadano  Sujeto de Derechos </a:t>
            </a:r>
            <a:endParaRPr lang="es-ES" dirty="0">
              <a:latin typeface="Arial" pitchFamily="34" charset="0"/>
              <a:cs typeface="Arial" pitchFamily="34" charset="0"/>
            </a:endParaRPr>
          </a:p>
        </p:txBody>
      </p:sp>
      <p:sp>
        <p:nvSpPr>
          <p:cNvPr id="7" name="6 Elipse"/>
          <p:cNvSpPr/>
          <p:nvPr/>
        </p:nvSpPr>
        <p:spPr>
          <a:xfrm>
            <a:off x="571472" y="3571876"/>
            <a:ext cx="3214678" cy="1357322"/>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CO" dirty="0" smtClean="0">
                <a:latin typeface="Arial" pitchFamily="34" charset="0"/>
                <a:cs typeface="Arial" pitchFamily="34" charset="0"/>
              </a:rPr>
              <a:t>Cuidado: estructura básica del ser humano</a:t>
            </a:r>
            <a:endParaRPr lang="es-CO" dirty="0">
              <a:latin typeface="Arial" pitchFamily="34" charset="0"/>
              <a:cs typeface="Arial" pitchFamily="34" charset="0"/>
            </a:endParaRPr>
          </a:p>
        </p:txBody>
      </p:sp>
      <p:sp>
        <p:nvSpPr>
          <p:cNvPr id="8" name="7 Elipse"/>
          <p:cNvSpPr/>
          <p:nvPr/>
        </p:nvSpPr>
        <p:spPr>
          <a:xfrm>
            <a:off x="5357818" y="3500438"/>
            <a:ext cx="3143272" cy="1357322"/>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CO" dirty="0" smtClean="0">
                <a:latin typeface="Arial" pitchFamily="34" charset="0"/>
                <a:cs typeface="Arial" pitchFamily="34" charset="0"/>
              </a:rPr>
              <a:t>Virtud de la responsabilidad</a:t>
            </a:r>
            <a:endParaRPr lang="es-CO" dirty="0">
              <a:latin typeface="Arial" pitchFamily="34" charset="0"/>
              <a:cs typeface="Arial" pitchFamily="34" charset="0"/>
            </a:endParaRPr>
          </a:p>
        </p:txBody>
      </p:sp>
      <p:sp>
        <p:nvSpPr>
          <p:cNvPr id="17" name="16 Elipse"/>
          <p:cNvSpPr/>
          <p:nvPr/>
        </p:nvSpPr>
        <p:spPr>
          <a:xfrm>
            <a:off x="785786" y="2071678"/>
            <a:ext cx="3286148" cy="1285884"/>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CO" sz="2000" dirty="0" smtClean="0"/>
              <a:t>Dignidad humana</a:t>
            </a:r>
            <a:endParaRPr lang="es-ES" sz="2000" dirty="0"/>
          </a:p>
        </p:txBody>
      </p:sp>
      <p:sp>
        <p:nvSpPr>
          <p:cNvPr id="20" name="19 Rectángulo"/>
          <p:cNvSpPr/>
          <p:nvPr/>
        </p:nvSpPr>
        <p:spPr>
          <a:xfrm>
            <a:off x="714348" y="5929330"/>
            <a:ext cx="7858180" cy="369332"/>
          </a:xfrm>
          <a:prstGeom prst="rect">
            <a:avLst/>
          </a:prstGeom>
        </p:spPr>
        <p:txBody>
          <a:bodyPr wrap="square">
            <a:spAutoFit/>
          </a:bodyPr>
          <a:lstStyle/>
          <a:p>
            <a:pPr algn="ctr">
              <a:spcBef>
                <a:spcPct val="50000"/>
              </a:spcBef>
            </a:pPr>
            <a:r>
              <a:rPr lang="es-CO" b="1" dirty="0" smtClean="0">
                <a:solidFill>
                  <a:schemeClr val="tx2"/>
                </a:solidFill>
                <a:effectLst>
                  <a:outerShdw blurRad="38100" dist="38100" dir="2700000" algn="tl">
                    <a:srgbClr val="C0C0C0"/>
                  </a:outerShdw>
                </a:effectLst>
              </a:rPr>
              <a:t>al ser humano, a su bienestar y a la preservación de su dignidad</a:t>
            </a:r>
            <a:endParaRPr lang="es-CO" b="1" dirty="0">
              <a:solidFill>
                <a:schemeClr val="tx2"/>
              </a:solidFill>
              <a:effectLst>
                <a:outerShdw blurRad="38100" dist="38100" dir="2700000" algn="tl">
                  <a:srgbClr val="C0C0C0"/>
                </a:outerShdw>
              </a:effectLst>
            </a:endParaRPr>
          </a:p>
        </p:txBody>
      </p:sp>
      <p:sp>
        <p:nvSpPr>
          <p:cNvPr id="21" name="20 Elipse"/>
          <p:cNvSpPr/>
          <p:nvPr/>
        </p:nvSpPr>
        <p:spPr>
          <a:xfrm>
            <a:off x="3071802" y="4214818"/>
            <a:ext cx="3143272" cy="142876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spcBef>
                <a:spcPct val="50000"/>
              </a:spcBef>
            </a:pPr>
            <a:r>
              <a:rPr lang="es-CO" dirty="0" smtClean="0">
                <a:solidFill>
                  <a:schemeClr val="tx1"/>
                </a:solidFill>
                <a:effectLst>
                  <a:outerShdw blurRad="38100" dist="38100" dir="2700000" algn="tl">
                    <a:srgbClr val="C0C0C0"/>
                  </a:outerShdw>
                </a:effectLst>
              </a:rPr>
              <a:t>esencial para la humanidad, para su existencia o para definir su calidad de  ser humano</a:t>
            </a:r>
            <a:endParaRPr lang="es-CO" dirty="0">
              <a:solidFill>
                <a:schemeClr val="tx1"/>
              </a:solidFill>
              <a:effectLst>
                <a:outerShdw blurRad="38100" dist="38100" dir="2700000" algn="tl">
                  <a:srgbClr val="C0C0C0"/>
                </a:outerShdw>
              </a:effectLst>
            </a:endParaRPr>
          </a:p>
        </p:txBody>
      </p:sp>
      <p:sp>
        <p:nvSpPr>
          <p:cNvPr id="18" name="17 Elipse"/>
          <p:cNvSpPr/>
          <p:nvPr/>
        </p:nvSpPr>
        <p:spPr>
          <a:xfrm>
            <a:off x="5429256" y="2214554"/>
            <a:ext cx="3286148" cy="1285884"/>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CO" sz="2000" dirty="0" smtClean="0"/>
              <a:t>Base moral – obligaciones profesionales</a:t>
            </a:r>
            <a:endParaRPr lang="es-ES" sz="2000" dirty="0"/>
          </a:p>
        </p:txBody>
      </p:sp>
      <p:sp>
        <p:nvSpPr>
          <p:cNvPr id="10" name="9 Elipse"/>
          <p:cNvSpPr/>
          <p:nvPr/>
        </p:nvSpPr>
        <p:spPr>
          <a:xfrm>
            <a:off x="3071802" y="2928934"/>
            <a:ext cx="3071834" cy="1285884"/>
          </a:xfrm>
          <a:prstGeom prst="ellipse">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CO" sz="2400" b="1" dirty="0" smtClean="0">
                <a:solidFill>
                  <a:schemeClr val="tx2"/>
                </a:solidFill>
              </a:rPr>
              <a:t>Cuidado </a:t>
            </a:r>
          </a:p>
          <a:p>
            <a:pPr algn="ctr">
              <a:defRPr/>
            </a:pPr>
            <a:r>
              <a:rPr lang="es-CO" sz="2400" b="1" dirty="0" smtClean="0">
                <a:solidFill>
                  <a:schemeClr val="tx2"/>
                </a:solidFill>
              </a:rPr>
              <a:t>de la salud</a:t>
            </a:r>
            <a:endParaRPr lang="es-ES" sz="2400" b="1" dirty="0">
              <a:solidFill>
                <a:schemeClr val="tx2"/>
              </a:solidFill>
            </a:endParaRPr>
          </a:p>
        </p:txBody>
      </p:sp>
    </p:spTree>
    <p:extLst>
      <p:ext uri="{BB962C8B-B14F-4D97-AF65-F5344CB8AC3E}">
        <p14:creationId xmlns:p14="http://schemas.microsoft.com/office/powerpoint/2010/main" val="148995844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961598"/>
            <a:ext cx="6965245" cy="739210"/>
          </a:xfrm>
        </p:spPr>
        <p:txBody>
          <a:bodyPr>
            <a:normAutofit fontScale="90000"/>
          </a:bodyPr>
          <a:lstStyle/>
          <a:p>
            <a:r>
              <a:rPr lang="es-CO" sz="4000" b="1" dirty="0">
                <a:solidFill>
                  <a:schemeClr val="accent2"/>
                </a:solidFill>
                <a:effectLst>
                  <a:outerShdw blurRad="38100" dist="38100" dir="2700000" algn="tl">
                    <a:srgbClr val="000000">
                      <a:alpha val="43137"/>
                    </a:srgbClr>
                  </a:outerShdw>
                </a:effectLst>
                <a:latin typeface="Calibri" pitchFamily="34" charset="0"/>
                <a:cs typeface="Calibri" pitchFamily="34" charset="0"/>
              </a:rPr>
              <a:t>Situación actual del cuidado</a:t>
            </a:r>
            <a:r>
              <a:rPr lang="es-CO" dirty="0"/>
              <a:t/>
            </a:r>
            <a:br>
              <a:rPr lang="es-CO" dirty="0"/>
            </a:br>
            <a:endParaRPr lang="es-CO" dirty="0"/>
          </a:p>
        </p:txBody>
      </p:sp>
      <p:sp>
        <p:nvSpPr>
          <p:cNvPr id="3" name="2 Marcador de contenido"/>
          <p:cNvSpPr>
            <a:spLocks noGrp="1"/>
          </p:cNvSpPr>
          <p:nvPr>
            <p:ph idx="1"/>
          </p:nvPr>
        </p:nvSpPr>
        <p:spPr>
          <a:xfrm>
            <a:off x="1259632" y="1844824"/>
            <a:ext cx="6768752" cy="3878245"/>
          </a:xfrm>
        </p:spPr>
        <p:txBody>
          <a:bodyPr>
            <a:normAutofit fontScale="92500" lnSpcReduction="10000"/>
          </a:bodyPr>
          <a:lstStyle/>
          <a:p>
            <a:pPr marL="0" indent="0" algn="just">
              <a:buNone/>
            </a:pPr>
            <a:r>
              <a:rPr lang="es-CO" dirty="0" smtClean="0"/>
              <a:t>“El cuidado es el resultado de muchos actos pequeños y sutiles, conscientes o inconscientes que no se puede considerar que sean completamente naturales o sin esfuerzo… Así ponemos en el cuidado mucho más que naturaleza, ponemos sentimientos, acciones, conocimientos y tiempo”</a:t>
            </a:r>
          </a:p>
          <a:p>
            <a:pPr marL="0" indent="0" algn="just">
              <a:buNone/>
            </a:pPr>
            <a:endParaRPr lang="es-CO" dirty="0"/>
          </a:p>
          <a:p>
            <a:pPr marL="0" indent="0" algn="just">
              <a:buNone/>
            </a:pPr>
            <a:r>
              <a:rPr lang="es-CO" dirty="0" smtClean="0"/>
              <a:t>“El cuidado está inmerso en la lógica del sacrificio que puede entrañar (sin pretenderlo) un grado de reconocimiento social. A pesar de que la enfermedad se cronifique, y ésta termine por saquear el tiempo a quien lo prodiga”.   </a:t>
            </a:r>
            <a:endParaRPr lang="es-CO" dirty="0"/>
          </a:p>
        </p:txBody>
      </p:sp>
    </p:spTree>
    <p:extLst>
      <p:ext uri="{BB962C8B-B14F-4D97-AF65-F5344CB8AC3E}">
        <p14:creationId xmlns:p14="http://schemas.microsoft.com/office/powerpoint/2010/main" val="134084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961598"/>
            <a:ext cx="6965245" cy="739210"/>
          </a:xfrm>
        </p:spPr>
        <p:txBody>
          <a:bodyPr>
            <a:normAutofit fontScale="90000"/>
          </a:bodyPr>
          <a:lstStyle/>
          <a:p>
            <a:r>
              <a:rPr lang="es-CO" sz="4000" b="1" dirty="0">
                <a:solidFill>
                  <a:schemeClr val="accent2"/>
                </a:solidFill>
                <a:effectLst>
                  <a:outerShdw blurRad="38100" dist="38100" dir="2700000" algn="tl">
                    <a:srgbClr val="000000">
                      <a:alpha val="43137"/>
                    </a:srgbClr>
                  </a:outerShdw>
                </a:effectLst>
                <a:latin typeface="Calibri" pitchFamily="34" charset="0"/>
                <a:cs typeface="Calibri" pitchFamily="34" charset="0"/>
              </a:rPr>
              <a:t>Situación actual del cuidado</a:t>
            </a:r>
            <a:r>
              <a:rPr lang="es-CO" dirty="0"/>
              <a:t/>
            </a:r>
            <a:br>
              <a:rPr lang="es-CO" dirty="0"/>
            </a:br>
            <a:endParaRPr lang="es-CO" dirty="0"/>
          </a:p>
        </p:txBody>
      </p:sp>
      <p:sp>
        <p:nvSpPr>
          <p:cNvPr id="3" name="2 Marcador de contenido"/>
          <p:cNvSpPr>
            <a:spLocks noGrp="1"/>
          </p:cNvSpPr>
          <p:nvPr>
            <p:ph idx="1"/>
          </p:nvPr>
        </p:nvSpPr>
        <p:spPr>
          <a:xfrm>
            <a:off x="1259632" y="1844824"/>
            <a:ext cx="6768752" cy="3878245"/>
          </a:xfrm>
        </p:spPr>
        <p:txBody>
          <a:bodyPr>
            <a:normAutofit fontScale="92500" lnSpcReduction="10000"/>
          </a:bodyPr>
          <a:lstStyle/>
          <a:p>
            <a:pPr marL="0" indent="0" algn="just">
              <a:buNone/>
            </a:pPr>
            <a:r>
              <a:rPr lang="es-CO" dirty="0" smtClean="0"/>
              <a:t>“Sugiero que juzguemos el hecho de “cuidar” como una actividad de la especie que incluye todo lo que podamos hacer para mantener, continuar y reparar nuestro “mundo”, de tal modo que podamos vivir en él de la mejor manera posible. Este mundo incluye nuestros cuerpos, a nosotros mismos y a nuestro ambiente, es decir, todos aquellos elementos que pretendemos interrelacionar en una red compleja en defensa de la vida. El cuidado consiste, pues, en la suma total de las prácticas mediante las cuales nos ocupamos de nuestro bienestar, del de los demás y del mundo natural” </a:t>
            </a:r>
            <a:r>
              <a:rPr lang="es-CO" b="1" dirty="0" smtClean="0">
                <a:effectLst>
                  <a:outerShdw blurRad="38100" dist="38100" dir="2700000" algn="tl">
                    <a:srgbClr val="000000">
                      <a:alpha val="43137"/>
                    </a:srgbClr>
                  </a:outerShdw>
                </a:effectLst>
              </a:rPr>
              <a:t>(</a:t>
            </a:r>
            <a:r>
              <a:rPr lang="es-CO" b="1" dirty="0" err="1" smtClean="0">
                <a:effectLst>
                  <a:outerShdw blurRad="38100" dist="38100" dir="2700000" algn="tl">
                    <a:srgbClr val="000000">
                      <a:alpha val="43137"/>
                    </a:srgbClr>
                  </a:outerShdw>
                </a:effectLst>
              </a:rPr>
              <a:t>Tronto</a:t>
            </a:r>
            <a:r>
              <a:rPr lang="es-CO" b="1" dirty="0" smtClean="0">
                <a:effectLst>
                  <a:outerShdw blurRad="38100" dist="38100" dir="2700000" algn="tl">
                    <a:srgbClr val="000000">
                      <a:alpha val="43137"/>
                    </a:srgbClr>
                  </a:outerShdw>
                </a:effectLst>
              </a:rPr>
              <a:t>, 1993, p. 103)”.   </a:t>
            </a:r>
            <a:endParaRPr lang="es-C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8945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4000" b="1" dirty="0" smtClean="0">
                <a:solidFill>
                  <a:schemeClr val="tx2"/>
                </a:solidFill>
                <a:effectLst>
                  <a:outerShdw blurRad="38100" dist="38100" dir="2700000" algn="tl">
                    <a:srgbClr val="000000">
                      <a:alpha val="43137"/>
                    </a:srgbClr>
                  </a:outerShdw>
                </a:effectLst>
              </a:rPr>
              <a:t>Cuidado</a:t>
            </a:r>
            <a:endParaRPr lang="es-CO" sz="4000" b="1" dirty="0">
              <a:solidFill>
                <a:schemeClr val="tx2"/>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187624" y="2119256"/>
            <a:ext cx="6471821" cy="3830023"/>
          </a:xfrm>
        </p:spPr>
        <p:txBody>
          <a:bodyPr>
            <a:normAutofit fontScale="92500" lnSpcReduction="10000"/>
          </a:bodyPr>
          <a:lstStyle/>
          <a:p>
            <a:r>
              <a:rPr lang="es-CO" dirty="0" smtClean="0"/>
              <a:t>El cuidado de todo lo que nos rodea es la clave de la responsabilidad social y de la ciudadanía consciente. </a:t>
            </a:r>
            <a:r>
              <a:rPr lang="es-CO" dirty="0" err="1" smtClean="0"/>
              <a:t>Braidotti</a:t>
            </a:r>
            <a:r>
              <a:rPr lang="es-CO" dirty="0" smtClean="0"/>
              <a:t>. R</a:t>
            </a:r>
          </a:p>
          <a:p>
            <a:endParaRPr lang="es-CO" dirty="0" smtClean="0"/>
          </a:p>
          <a:p>
            <a:r>
              <a:rPr lang="es-CO" dirty="0" smtClean="0"/>
              <a:t>“El cuidado de los demás es un proceso complejo que en última instancia refleja estructuras de poder, de orden económico, la separación de la vida pública de la vida privada y las nociones de autonomía  e igualdad que sostenemos” “El acceso justo e igual a los cuidados es requisito de cualquier democracia” </a:t>
            </a:r>
            <a:r>
              <a:rPr lang="es-CO" dirty="0" err="1"/>
              <a:t>Tronto</a:t>
            </a:r>
            <a:r>
              <a:rPr lang="es-CO" dirty="0"/>
              <a:t>, 1995, p. 12. </a:t>
            </a:r>
          </a:p>
        </p:txBody>
      </p:sp>
    </p:spTree>
    <p:extLst>
      <p:ext uri="{BB962C8B-B14F-4D97-AF65-F5344CB8AC3E}">
        <p14:creationId xmlns:p14="http://schemas.microsoft.com/office/powerpoint/2010/main" val="3974071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955234"/>
          </a:xfrm>
        </p:spPr>
        <p:txBody>
          <a:bodyPr>
            <a:normAutofit/>
          </a:bodyPr>
          <a:lstStyle/>
          <a:p>
            <a:r>
              <a:rPr lang="es-CO" sz="3600" b="1" dirty="0" smtClean="0">
                <a:solidFill>
                  <a:schemeClr val="tx2"/>
                </a:solidFill>
                <a:effectLst>
                  <a:outerShdw blurRad="38100" dist="38100" dir="2700000" algn="tl">
                    <a:srgbClr val="000000">
                      <a:alpha val="43137"/>
                    </a:srgbClr>
                  </a:outerShdw>
                </a:effectLst>
              </a:rPr>
              <a:t>Cuidado</a:t>
            </a:r>
            <a:endParaRPr lang="es-CO" sz="3600" b="1" dirty="0">
              <a:solidFill>
                <a:schemeClr val="tx2"/>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115616" y="1916832"/>
            <a:ext cx="6912768" cy="4032448"/>
          </a:xfrm>
        </p:spPr>
        <p:txBody>
          <a:bodyPr>
            <a:normAutofit lnSpcReduction="10000"/>
          </a:bodyPr>
          <a:lstStyle/>
          <a:p>
            <a:r>
              <a:rPr lang="es-CO" dirty="0" smtClean="0"/>
              <a:t>Implica: competencia no solo en el sentido moral sino también en el profesional y en el técnico y, además, capacidad de repuesta por parte de quien recibe  el cuidado.</a:t>
            </a:r>
          </a:p>
          <a:p>
            <a:r>
              <a:rPr lang="es-CO" dirty="0" smtClean="0"/>
              <a:t>El cuidado incluye cualidades como la capacidad de atención, la responsabilidad, la competencia y la aptitud de respuesta, atributos que pueden formar mejores ciudadanos y agentes morales. El cuidado se opone a la neutralidad y a la distancia y alienta la autorreflexión y la reevaluación constante de la propia condición.</a:t>
            </a:r>
            <a:endParaRPr lang="es-CO" dirty="0"/>
          </a:p>
        </p:txBody>
      </p:sp>
    </p:spTree>
    <p:extLst>
      <p:ext uri="{BB962C8B-B14F-4D97-AF65-F5344CB8AC3E}">
        <p14:creationId xmlns:p14="http://schemas.microsoft.com/office/powerpoint/2010/main" val="4018156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2400" b="1" dirty="0" smtClean="0">
                <a:effectLst>
                  <a:outerShdw blurRad="38100" dist="38100" dir="2700000" algn="tl">
                    <a:srgbClr val="000000">
                      <a:alpha val="43137"/>
                    </a:srgbClr>
                  </a:outerShdw>
                </a:effectLst>
              </a:rPr>
              <a:t>Ética del cuidado como trabajo clave sobre la capacidad de acción social y la ciudadanía efectiva. (Selma </a:t>
            </a:r>
            <a:r>
              <a:rPr lang="es-CO" sz="2400" b="1" dirty="0" err="1" smtClean="0">
                <a:effectLst>
                  <a:outerShdw blurRad="38100" dist="38100" dir="2700000" algn="tl">
                    <a:srgbClr val="000000">
                      <a:alpha val="43137"/>
                    </a:srgbClr>
                  </a:outerShdw>
                </a:effectLst>
              </a:rPr>
              <a:t>Sevenhuijsen</a:t>
            </a:r>
            <a:r>
              <a:rPr lang="es-CO" sz="2400" b="1" dirty="0" smtClean="0">
                <a:effectLst>
                  <a:outerShdw blurRad="38100" dist="38100" dir="2700000" algn="tl">
                    <a:srgbClr val="000000">
                      <a:alpha val="43137"/>
                    </a:srgbClr>
                  </a:outerShdw>
                </a:effectLst>
              </a:rPr>
              <a:t> 1998)</a:t>
            </a:r>
            <a:endParaRPr lang="es-CO" sz="2400"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409809108"/>
              </p:ext>
            </p:extLst>
          </p:nvPr>
        </p:nvGraphicFramePr>
        <p:xfrm>
          <a:off x="1403648" y="2348881"/>
          <a:ext cx="6196013"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1187624" y="5589240"/>
            <a:ext cx="6984776" cy="646331"/>
          </a:xfrm>
          <a:prstGeom prst="rect">
            <a:avLst/>
          </a:prstGeom>
          <a:noFill/>
        </p:spPr>
        <p:txBody>
          <a:bodyPr wrap="square" rtlCol="0">
            <a:spAutoFit/>
          </a:bodyPr>
          <a:lstStyle/>
          <a:p>
            <a:pPr algn="ctr"/>
            <a:r>
              <a:rPr lang="es-CO" b="1" i="1" dirty="0" smtClean="0">
                <a:effectLst>
                  <a:outerShdw blurRad="38100" dist="38100" dir="2700000" algn="tl">
                    <a:srgbClr val="000000">
                      <a:alpha val="43137"/>
                    </a:srgbClr>
                  </a:outerShdw>
                </a:effectLst>
              </a:rPr>
              <a:t>Selma</a:t>
            </a:r>
            <a:r>
              <a:rPr lang="es-CO" b="1" dirty="0" smtClean="0">
                <a:effectLst>
                  <a:outerShdw blurRad="38100" dist="38100" dir="2700000" algn="tl">
                    <a:srgbClr val="000000">
                      <a:alpha val="43137"/>
                    </a:srgbClr>
                  </a:outerShdw>
                </a:effectLst>
              </a:rPr>
              <a:t> hace hincapié en la interdependencia del sí mismo y los otros, reconoce la contingencia y valora la responsabilidad</a:t>
            </a:r>
            <a:endParaRPr lang="es-C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4570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sz="2800" b="1" dirty="0">
                <a:solidFill>
                  <a:schemeClr val="accent2"/>
                </a:solidFill>
                <a:effectLst>
                  <a:outerShdw blurRad="38100" dist="38100" dir="2700000" algn="tl">
                    <a:srgbClr val="000000">
                      <a:alpha val="43137"/>
                    </a:srgbClr>
                  </a:outerShdw>
                </a:effectLst>
                <a:latin typeface="Calibri" pitchFamily="34" charset="0"/>
                <a:cs typeface="Calibri" pitchFamily="34" charset="0"/>
              </a:rPr>
              <a:t>Situación actual del </a:t>
            </a:r>
            <a:r>
              <a:rPr lang="es-CO" sz="2800" b="1" dirty="0" smtClean="0">
                <a:solidFill>
                  <a:schemeClr val="accent2"/>
                </a:solidFill>
                <a:effectLst>
                  <a:outerShdw blurRad="38100" dist="38100" dir="2700000" algn="tl">
                    <a:srgbClr val="000000">
                      <a:alpha val="43137"/>
                    </a:srgbClr>
                  </a:outerShdw>
                </a:effectLst>
                <a:latin typeface="Calibri" pitchFamily="34" charset="0"/>
                <a:cs typeface="Calibri" pitchFamily="34" charset="0"/>
              </a:rPr>
              <a:t>cuidado …</a:t>
            </a:r>
            <a:br>
              <a:rPr lang="es-CO" sz="2800" b="1" dirty="0" smtClean="0">
                <a:solidFill>
                  <a:schemeClr val="accent2"/>
                </a:solidFill>
                <a:effectLst>
                  <a:outerShdw blurRad="38100" dist="38100" dir="2700000" algn="tl">
                    <a:srgbClr val="000000">
                      <a:alpha val="43137"/>
                    </a:srgbClr>
                  </a:outerShdw>
                </a:effectLst>
                <a:latin typeface="Calibri" pitchFamily="34" charset="0"/>
                <a:cs typeface="Calibri" pitchFamily="34" charset="0"/>
              </a:rPr>
            </a:br>
            <a:r>
              <a:rPr lang="es-CO" sz="2800" b="1" dirty="0" smtClean="0">
                <a:solidFill>
                  <a:schemeClr val="accent2"/>
                </a:solidFill>
                <a:effectLst>
                  <a:outerShdw blurRad="38100" dist="38100" dir="2700000" algn="tl">
                    <a:srgbClr val="000000">
                      <a:alpha val="43137"/>
                    </a:srgbClr>
                  </a:outerShdw>
                </a:effectLst>
                <a:latin typeface="Calibri" pitchFamily="34" charset="0"/>
                <a:cs typeface="Calibri" pitchFamily="34" charset="0"/>
              </a:rPr>
              <a:t>Familias proveedoras de servicios de cuidados</a:t>
            </a:r>
            <a:br>
              <a:rPr lang="es-CO" sz="2800" b="1" dirty="0" smtClean="0">
                <a:solidFill>
                  <a:schemeClr val="accent2"/>
                </a:solidFill>
                <a:effectLst>
                  <a:outerShdw blurRad="38100" dist="38100" dir="2700000" algn="tl">
                    <a:srgbClr val="000000">
                      <a:alpha val="43137"/>
                    </a:srgbClr>
                  </a:outerShdw>
                </a:effectLst>
                <a:latin typeface="Calibri" pitchFamily="34" charset="0"/>
                <a:cs typeface="Calibri" pitchFamily="34" charset="0"/>
              </a:rPr>
            </a:br>
            <a:endParaRPr lang="es-CO" sz="2800" dirty="0"/>
          </a:p>
        </p:txBody>
      </p:sp>
      <p:graphicFrame>
        <p:nvGraphicFramePr>
          <p:cNvPr id="6" name="5 Diagrama"/>
          <p:cNvGraphicFramePr/>
          <p:nvPr>
            <p:extLst>
              <p:ext uri="{D42A27DB-BD31-4B8C-83A1-F6EECF244321}">
                <p14:modId xmlns:p14="http://schemas.microsoft.com/office/powerpoint/2010/main" val="1053683605"/>
              </p:ext>
            </p:extLst>
          </p:nvPr>
        </p:nvGraphicFramePr>
        <p:xfrm>
          <a:off x="1929387" y="1988840"/>
          <a:ext cx="5456147" cy="3392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rot="20581472">
            <a:off x="881150" y="2536098"/>
            <a:ext cx="1872208"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smtClean="0">
                <a:solidFill>
                  <a:schemeClr val="accent2"/>
                </a:solidFill>
                <a:effectLst>
                  <a:outerShdw blurRad="38100" dist="38100" dir="2700000" algn="tl">
                    <a:srgbClr val="000000">
                      <a:alpha val="43137"/>
                    </a:srgbClr>
                  </a:outerShdw>
                </a:effectLst>
              </a:rPr>
              <a:t>D</a:t>
            </a:r>
            <a:r>
              <a:rPr lang="es-ES" b="1" dirty="0" smtClean="0">
                <a:solidFill>
                  <a:schemeClr val="accent2"/>
                </a:solidFill>
                <a:effectLst>
                  <a:outerShdw blurRad="38100" dist="38100" dir="2700000" algn="tl">
                    <a:srgbClr val="000000">
                      <a:alpha val="43137"/>
                    </a:srgbClr>
                  </a:outerShdw>
                </a:effectLst>
              </a:rPr>
              <a:t>éficit de cuidados</a:t>
            </a:r>
            <a:endParaRPr lang="es-CO" b="1" dirty="0">
              <a:solidFill>
                <a:schemeClr val="accent2"/>
              </a:solidFill>
              <a:effectLst>
                <a:outerShdw blurRad="38100" dist="38100" dir="2700000" algn="tl">
                  <a:srgbClr val="000000">
                    <a:alpha val="43137"/>
                  </a:srgbClr>
                </a:outerShdw>
              </a:effectLst>
            </a:endParaRPr>
          </a:p>
        </p:txBody>
      </p:sp>
      <p:sp>
        <p:nvSpPr>
          <p:cNvPr id="3" name="2 Rectángulo"/>
          <p:cNvSpPr/>
          <p:nvPr/>
        </p:nvSpPr>
        <p:spPr>
          <a:xfrm>
            <a:off x="1043608" y="3645024"/>
            <a:ext cx="2286000" cy="14773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es-CO" b="1" dirty="0" smtClean="0">
                <a:solidFill>
                  <a:srgbClr val="C00000"/>
                </a:solidFill>
                <a:effectLst>
                  <a:outerShdw blurRad="38100" dist="38100" dir="2700000" algn="tl">
                    <a:srgbClr val="000000">
                      <a:alpha val="43137"/>
                    </a:srgbClr>
                  </a:outerShdw>
                </a:effectLst>
              </a:rPr>
              <a:t>Cuáles son las obligaciones y los derechos al cuidado de los integrantes de las familias?</a:t>
            </a:r>
            <a:endParaRPr lang="es-CO" b="1" dirty="0">
              <a:solidFill>
                <a:srgbClr val="C00000"/>
              </a:solidFill>
              <a:effectLst>
                <a:outerShdw blurRad="38100" dist="38100" dir="2700000" algn="tl">
                  <a:srgbClr val="000000">
                    <a:alpha val="43137"/>
                  </a:srgbClr>
                </a:outerShdw>
              </a:effectLst>
            </a:endParaRPr>
          </a:p>
        </p:txBody>
      </p:sp>
      <p:sp>
        <p:nvSpPr>
          <p:cNvPr id="5" name="4 Explosión 2"/>
          <p:cNvSpPr/>
          <p:nvPr/>
        </p:nvSpPr>
        <p:spPr>
          <a:xfrm>
            <a:off x="957279" y="2391211"/>
            <a:ext cx="1944216" cy="936104"/>
          </a:xfrm>
          <a:prstGeom prst="irregularSeal2">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175076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ersonalizado 1">
      <a:majorFont>
        <a:latin typeface="Calibri"/>
        <a:ea typeface=""/>
        <a:cs typeface=""/>
      </a:majorFont>
      <a:minorFont>
        <a:latin typeface="Calibri"/>
        <a:ea typeface=""/>
        <a:cs typeface=""/>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670</TotalTime>
  <Words>1394</Words>
  <Application>Microsoft Office PowerPoint</Application>
  <PresentationFormat>Presentación en pantalla (4:3)</PresentationFormat>
  <Paragraphs>113</Paragraphs>
  <Slides>25</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Brush Script MT</vt:lpstr>
      <vt:lpstr>Calibri</vt:lpstr>
      <vt:lpstr>Rage Italic</vt:lpstr>
      <vt:lpstr>Times New Roman</vt:lpstr>
      <vt:lpstr>Chincheta</vt:lpstr>
      <vt:lpstr>El papel de la sociedad civil y las redes en el cuidado de la salud</vt:lpstr>
      <vt:lpstr>El papel de la sociedad civil y las redes en el  cuidado de la salud</vt:lpstr>
      <vt:lpstr>Presentación de PowerPoint</vt:lpstr>
      <vt:lpstr>Situación actual del cuidado </vt:lpstr>
      <vt:lpstr>Situación actual del cuidado </vt:lpstr>
      <vt:lpstr>Cuidado</vt:lpstr>
      <vt:lpstr>Cuidado</vt:lpstr>
      <vt:lpstr>Ética del cuidado como trabajo clave sobre la capacidad de acción social y la ciudadanía efectiva. (Selma Sevenhuijsen 1998)</vt:lpstr>
      <vt:lpstr>Situación actual del cuidado … Familias proveedoras de servicios de cuidados </vt:lpstr>
      <vt:lpstr>Situación actual del cuidado … Y cuales son las responsabilidades estatales?</vt:lpstr>
      <vt:lpstr>Situación actual del cuidado … Y cuales son las responsabilidades estatales?</vt:lpstr>
      <vt:lpstr>Presentación de PowerPoint</vt:lpstr>
      <vt:lpstr>Presentación de PowerPoint</vt:lpstr>
      <vt:lpstr>Presentación de PowerPoint</vt:lpstr>
      <vt:lpstr>Presentación de PowerPoint</vt:lpstr>
      <vt:lpstr>Presentación de PowerPoint</vt:lpstr>
      <vt:lpstr>Situación actual del cuidado …</vt:lpstr>
      <vt:lpstr>Situación actual del cuidado …</vt:lpstr>
      <vt:lpstr>Situación actual del cuidado …</vt:lpstr>
      <vt:lpstr>El cuidado como problema público</vt:lpstr>
      <vt:lpstr>Presentación de PowerPoint</vt:lpstr>
      <vt:lpstr>Presentación de PowerPoint</vt:lpstr>
      <vt:lpstr>La economía del cuidado…</vt:lpstr>
      <vt:lpstr>La ciudadanía y las redes de cuidado</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papel de la sociedad civil y las redes en el  cuidado de la salud</dc:title>
  <dc:creator>Edilma Marlen Suarez Castro</dc:creator>
  <cp:lastModifiedBy>Bogota Mondragon, Elizabeth</cp:lastModifiedBy>
  <cp:revision>57</cp:revision>
  <dcterms:created xsi:type="dcterms:W3CDTF">2012-10-19T21:41:14Z</dcterms:created>
  <dcterms:modified xsi:type="dcterms:W3CDTF">2014-09-29T13:47:30Z</dcterms:modified>
</cp:coreProperties>
</file>